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1" r:id="rId5"/>
    <p:sldMasterId id="2147483708" r:id="rId6"/>
  </p:sldMasterIdLst>
  <p:notesMasterIdLst>
    <p:notesMasterId r:id="rId55"/>
  </p:notesMasterIdLst>
  <p:sldIdLst>
    <p:sldId id="257" r:id="rId7"/>
    <p:sldId id="2719" r:id="rId8"/>
    <p:sldId id="275" r:id="rId9"/>
    <p:sldId id="468" r:id="rId10"/>
    <p:sldId id="281" r:id="rId11"/>
    <p:sldId id="362" r:id="rId12"/>
    <p:sldId id="2725" r:id="rId13"/>
    <p:sldId id="2742" r:id="rId14"/>
    <p:sldId id="2810" r:id="rId15"/>
    <p:sldId id="2812" r:id="rId16"/>
    <p:sldId id="2752" r:id="rId17"/>
    <p:sldId id="2805" r:id="rId18"/>
    <p:sldId id="2758" r:id="rId19"/>
    <p:sldId id="2724" r:id="rId20"/>
    <p:sldId id="277" r:id="rId21"/>
    <p:sldId id="2813" r:id="rId22"/>
    <p:sldId id="2735" r:id="rId23"/>
    <p:sldId id="268" r:id="rId24"/>
    <p:sldId id="2759" r:id="rId25"/>
    <p:sldId id="2763" r:id="rId26"/>
    <p:sldId id="2762" r:id="rId27"/>
    <p:sldId id="269" r:id="rId28"/>
    <p:sldId id="2765" r:id="rId29"/>
    <p:sldId id="2766" r:id="rId30"/>
    <p:sldId id="272" r:id="rId31"/>
    <p:sldId id="2780" r:id="rId32"/>
    <p:sldId id="2781" r:id="rId33"/>
    <p:sldId id="271" r:id="rId34"/>
    <p:sldId id="2776" r:id="rId35"/>
    <p:sldId id="2777" r:id="rId36"/>
    <p:sldId id="273" r:id="rId37"/>
    <p:sldId id="2768" r:id="rId38"/>
    <p:sldId id="2770" r:id="rId39"/>
    <p:sldId id="2796" r:id="rId40"/>
    <p:sldId id="2791" r:id="rId41"/>
    <p:sldId id="2786" r:id="rId42"/>
    <p:sldId id="329" r:id="rId43"/>
    <p:sldId id="2795" r:id="rId44"/>
    <p:sldId id="466" r:id="rId45"/>
    <p:sldId id="2814" r:id="rId46"/>
    <p:sldId id="2792" r:id="rId47"/>
    <p:sldId id="2799" r:id="rId48"/>
    <p:sldId id="2721" r:id="rId49"/>
    <p:sldId id="2723" r:id="rId50"/>
    <p:sldId id="2794" r:id="rId51"/>
    <p:sldId id="2815" r:id="rId52"/>
    <p:sldId id="2807" r:id="rId53"/>
    <p:sldId id="280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425"/>
    <a:srgbClr val="FFA06A"/>
    <a:srgbClr val="0066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8" autoAdjust="0"/>
    <p:restoredTop sz="74335" autoAdjust="0"/>
  </p:normalViewPr>
  <p:slideViewPr>
    <p:cSldViewPr snapToGrid="0">
      <p:cViewPr varScale="1">
        <p:scale>
          <a:sx n="49" d="100"/>
          <a:sy n="49" d="100"/>
        </p:scale>
        <p:origin x="1488" y="52"/>
      </p:cViewPr>
      <p:guideLst/>
    </p:cSldViewPr>
  </p:slideViewPr>
  <p:outlineViewPr>
    <p:cViewPr>
      <p:scale>
        <a:sx n="33" d="100"/>
        <a:sy n="33" d="100"/>
      </p:scale>
      <p:origin x="0" y="-87832"/>
    </p:cViewPr>
  </p:outlineViewPr>
  <p:notesTextViewPr>
    <p:cViewPr>
      <p:scale>
        <a:sx n="1" d="1"/>
        <a:sy n="1" d="1"/>
      </p:scale>
      <p:origin x="0" y="0"/>
    </p:cViewPr>
  </p:notesTextViewPr>
  <p:sorterViewPr>
    <p:cViewPr>
      <p:scale>
        <a:sx n="66" d="100"/>
        <a:sy n="66" d="100"/>
      </p:scale>
      <p:origin x="0" y="-6192"/>
    </p:cViewPr>
  </p:sorterViewPr>
  <p:notesViewPr>
    <p:cSldViewPr snapToGrid="0">
      <p:cViewPr varScale="1">
        <p:scale>
          <a:sx n="21" d="100"/>
          <a:sy n="21" d="100"/>
        </p:scale>
        <p:origin x="1484"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_rels/data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7A745-6FCB-45F3-BA1F-7D697C9D172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8985E34-C898-448B-892E-22395E882E62}">
      <dgm:prSet/>
      <dgm:spPr/>
      <dgm:t>
        <a:bodyPr/>
        <a:lstStyle/>
        <a:p>
          <a:pPr>
            <a:lnSpc>
              <a:spcPct val="100000"/>
            </a:lnSpc>
          </a:pPr>
          <a:r>
            <a:rPr lang="en-US" dirty="0"/>
            <a:t>Which BRANCH</a:t>
          </a:r>
          <a:br>
            <a:rPr lang="en-US" dirty="0"/>
          </a:br>
          <a:r>
            <a:rPr lang="en-US" dirty="0"/>
            <a:t>will you Highlight? </a:t>
          </a:r>
        </a:p>
      </dgm:t>
    </dgm:pt>
    <dgm:pt modelId="{9FDCB2B3-49F8-4E63-9992-84724D3DADA0}" type="parTrans" cxnId="{BA045C1A-23B6-480F-BE50-AA04103869B9}">
      <dgm:prSet/>
      <dgm:spPr/>
      <dgm:t>
        <a:bodyPr/>
        <a:lstStyle/>
        <a:p>
          <a:endParaRPr lang="en-US"/>
        </a:p>
      </dgm:t>
    </dgm:pt>
    <dgm:pt modelId="{BC52177C-85CE-4DD5-A956-95E5BDB44131}" type="sibTrans" cxnId="{BA045C1A-23B6-480F-BE50-AA04103869B9}">
      <dgm:prSet/>
      <dgm:spPr/>
      <dgm:t>
        <a:bodyPr/>
        <a:lstStyle/>
        <a:p>
          <a:endParaRPr lang="en-US"/>
        </a:p>
      </dgm:t>
    </dgm:pt>
    <dgm:pt modelId="{7E9226EE-F041-4D2F-BE2B-31D1F791F8CF}">
      <dgm:prSet/>
      <dgm:spPr/>
      <dgm:t>
        <a:bodyPr/>
        <a:lstStyle/>
        <a:p>
          <a:pPr>
            <a:lnSpc>
              <a:spcPct val="100000"/>
            </a:lnSpc>
          </a:pPr>
          <a:r>
            <a:rPr lang="en-US"/>
            <a:t>One or more! </a:t>
          </a:r>
        </a:p>
      </dgm:t>
    </dgm:pt>
    <dgm:pt modelId="{160D6051-835A-44EE-8BF1-01CDC1957FEB}" type="parTrans" cxnId="{7199680D-F89F-4FE9-AC9D-5381BD3A85C5}">
      <dgm:prSet/>
      <dgm:spPr/>
      <dgm:t>
        <a:bodyPr/>
        <a:lstStyle/>
        <a:p>
          <a:endParaRPr lang="en-US"/>
        </a:p>
      </dgm:t>
    </dgm:pt>
    <dgm:pt modelId="{31974529-D9A3-43E0-8115-26C154885E94}" type="sibTrans" cxnId="{7199680D-F89F-4FE9-AC9D-5381BD3A85C5}">
      <dgm:prSet/>
      <dgm:spPr/>
      <dgm:t>
        <a:bodyPr/>
        <a:lstStyle/>
        <a:p>
          <a:endParaRPr lang="en-US"/>
        </a:p>
      </dgm:t>
    </dgm:pt>
    <dgm:pt modelId="{DF53AE45-4430-4117-BDF4-04BC3238449A}">
      <dgm:prSet/>
      <dgm:spPr/>
      <dgm:t>
        <a:bodyPr/>
        <a:lstStyle/>
        <a:p>
          <a:pPr>
            <a:lnSpc>
              <a:spcPct val="100000"/>
            </a:lnSpc>
          </a:pPr>
          <a:r>
            <a:rPr lang="en-US" dirty="0"/>
            <a:t>What type of TREE will </a:t>
          </a:r>
        </a:p>
        <a:p>
          <a:pPr>
            <a:lnSpc>
              <a:spcPct val="100000"/>
            </a:lnSpc>
          </a:pPr>
          <a:r>
            <a:rPr lang="en-US" dirty="0"/>
            <a:t>you be?</a:t>
          </a:r>
        </a:p>
      </dgm:t>
    </dgm:pt>
    <dgm:pt modelId="{835BEB3C-3C97-4BB3-8E5E-8F2D8922185F}" type="parTrans" cxnId="{BA6203B7-7909-43FD-9D5C-F8AA93AB9A18}">
      <dgm:prSet/>
      <dgm:spPr/>
      <dgm:t>
        <a:bodyPr/>
        <a:lstStyle/>
        <a:p>
          <a:endParaRPr lang="en-US"/>
        </a:p>
      </dgm:t>
    </dgm:pt>
    <dgm:pt modelId="{3DF400EC-4F88-441E-8B5C-F1E3920F3764}" type="sibTrans" cxnId="{BA6203B7-7909-43FD-9D5C-F8AA93AB9A18}">
      <dgm:prSet/>
      <dgm:spPr/>
      <dgm:t>
        <a:bodyPr/>
        <a:lstStyle/>
        <a:p>
          <a:endParaRPr lang="en-US"/>
        </a:p>
      </dgm:t>
    </dgm:pt>
    <dgm:pt modelId="{F0233C42-7FC2-4277-83BF-36C8A608DD74}">
      <dgm:prSet/>
      <dgm:spPr/>
      <dgm:t>
        <a:bodyPr/>
        <a:lstStyle/>
        <a:p>
          <a:pPr>
            <a:lnSpc>
              <a:spcPct val="100000"/>
            </a:lnSpc>
          </a:pPr>
          <a:r>
            <a:rPr lang="en-US" dirty="0"/>
            <a:t>Which parts of YOU will you celebrate? </a:t>
          </a:r>
        </a:p>
      </dgm:t>
    </dgm:pt>
    <dgm:pt modelId="{28006804-64FB-48BB-A01D-C2050D53023A}" type="parTrans" cxnId="{C87BA323-7DC0-416E-BB0E-E6E78863B167}">
      <dgm:prSet/>
      <dgm:spPr/>
      <dgm:t>
        <a:bodyPr/>
        <a:lstStyle/>
        <a:p>
          <a:endParaRPr lang="en-US"/>
        </a:p>
      </dgm:t>
    </dgm:pt>
    <dgm:pt modelId="{055ACEC3-815C-4835-B968-F0AF48E3D2E3}" type="sibTrans" cxnId="{C87BA323-7DC0-416E-BB0E-E6E78863B167}">
      <dgm:prSet/>
      <dgm:spPr/>
      <dgm:t>
        <a:bodyPr/>
        <a:lstStyle/>
        <a:p>
          <a:endParaRPr lang="en-US"/>
        </a:p>
      </dgm:t>
    </dgm:pt>
    <dgm:pt modelId="{BD7F7D40-00EC-4D36-BCA4-FC55D2E5C7DD}">
      <dgm:prSet/>
      <dgm:spPr/>
      <dgm:t>
        <a:bodyPr/>
        <a:lstStyle/>
        <a:p>
          <a:pPr>
            <a:lnSpc>
              <a:spcPct val="100000"/>
            </a:lnSpc>
          </a:pPr>
          <a:r>
            <a:rPr lang="en-US" dirty="0"/>
            <a:t>Character Traits, life experience, body gratitude?</a:t>
          </a:r>
        </a:p>
      </dgm:t>
    </dgm:pt>
    <dgm:pt modelId="{4B69F0BE-81E4-45FC-BD68-12553554A936}" type="parTrans" cxnId="{C639D240-68D6-4161-95E3-BE7DC3B1EE9C}">
      <dgm:prSet/>
      <dgm:spPr/>
      <dgm:t>
        <a:bodyPr/>
        <a:lstStyle/>
        <a:p>
          <a:endParaRPr lang="en-US"/>
        </a:p>
      </dgm:t>
    </dgm:pt>
    <dgm:pt modelId="{90E7FBD9-7782-4632-86FA-F22D3810D6E8}" type="sibTrans" cxnId="{C639D240-68D6-4161-95E3-BE7DC3B1EE9C}">
      <dgm:prSet/>
      <dgm:spPr/>
      <dgm:t>
        <a:bodyPr/>
        <a:lstStyle/>
        <a:p>
          <a:endParaRPr lang="en-US"/>
        </a:p>
      </dgm:t>
    </dgm:pt>
    <dgm:pt modelId="{0EC1FD49-0E3A-4773-8B54-345BB30B97EB}">
      <dgm:prSet/>
      <dgm:spPr/>
      <dgm:t>
        <a:bodyPr/>
        <a:lstStyle/>
        <a:p>
          <a:pPr>
            <a:lnSpc>
              <a:spcPct val="100000"/>
            </a:lnSpc>
          </a:pPr>
          <a:r>
            <a:rPr lang="en-US" dirty="0"/>
            <a:t>Did you include your Artist Statement?</a:t>
          </a:r>
        </a:p>
      </dgm:t>
    </dgm:pt>
    <dgm:pt modelId="{ECA8DF50-9AE9-4E7A-B613-DA7B36B3C672}" type="parTrans" cxnId="{F9D86A8B-5D37-4206-BB4D-B83A4E9DF15E}">
      <dgm:prSet/>
      <dgm:spPr/>
      <dgm:t>
        <a:bodyPr/>
        <a:lstStyle/>
        <a:p>
          <a:endParaRPr lang="en-US"/>
        </a:p>
      </dgm:t>
    </dgm:pt>
    <dgm:pt modelId="{54440D58-0C1E-45F1-83DA-F2AC144247AB}" type="sibTrans" cxnId="{F9D86A8B-5D37-4206-BB4D-B83A4E9DF15E}">
      <dgm:prSet/>
      <dgm:spPr/>
      <dgm:t>
        <a:bodyPr/>
        <a:lstStyle/>
        <a:p>
          <a:endParaRPr lang="en-US"/>
        </a:p>
      </dgm:t>
    </dgm:pt>
    <dgm:pt modelId="{485A65F4-BE15-4A04-8072-1396C4398AE0}">
      <dgm:prSet/>
      <dgm:spPr/>
      <dgm:t>
        <a:bodyPr/>
        <a:lstStyle/>
        <a:p>
          <a:pPr>
            <a:lnSpc>
              <a:spcPct val="100000"/>
            </a:lnSpc>
          </a:pPr>
          <a:r>
            <a:rPr lang="en-US" dirty="0"/>
            <a:t>Which parts will you highlight?</a:t>
          </a:r>
        </a:p>
      </dgm:t>
    </dgm:pt>
    <dgm:pt modelId="{1EE5DD7E-F1E6-41E7-BC13-696FA8D10F3E}" type="parTrans" cxnId="{91EAD78C-59F9-48F4-89F1-B78D4C59DFB1}">
      <dgm:prSet/>
      <dgm:spPr/>
      <dgm:t>
        <a:bodyPr/>
        <a:lstStyle/>
        <a:p>
          <a:endParaRPr lang="en-US"/>
        </a:p>
      </dgm:t>
    </dgm:pt>
    <dgm:pt modelId="{21691D9B-A81D-49DA-B4A2-FA9F7E95030B}" type="sibTrans" cxnId="{91EAD78C-59F9-48F4-89F1-B78D4C59DFB1}">
      <dgm:prSet/>
      <dgm:spPr/>
      <dgm:t>
        <a:bodyPr/>
        <a:lstStyle/>
        <a:p>
          <a:endParaRPr lang="en-US"/>
        </a:p>
      </dgm:t>
    </dgm:pt>
    <dgm:pt modelId="{BCC432DC-D323-442E-B24F-70A4D2A45406}">
      <dgm:prSet/>
      <dgm:spPr/>
      <dgm:t>
        <a:bodyPr/>
        <a:lstStyle/>
        <a:p>
          <a:pPr>
            <a:lnSpc>
              <a:spcPct val="100000"/>
            </a:lnSpc>
          </a:pPr>
          <a:r>
            <a:rPr lang="en-US" dirty="0"/>
            <a:t>“Like a tree…”</a:t>
          </a:r>
        </a:p>
      </dgm:t>
    </dgm:pt>
    <dgm:pt modelId="{86378A8B-934A-45C7-A193-DC8BEA8D88A1}" type="parTrans" cxnId="{6B446228-0EC3-4148-BEC7-9364B54EFA1E}">
      <dgm:prSet/>
      <dgm:spPr/>
      <dgm:t>
        <a:bodyPr/>
        <a:lstStyle/>
        <a:p>
          <a:endParaRPr lang="en-US"/>
        </a:p>
      </dgm:t>
    </dgm:pt>
    <dgm:pt modelId="{C8731D16-8AF0-4C23-97F0-3F8A708B519B}" type="sibTrans" cxnId="{6B446228-0EC3-4148-BEC7-9364B54EFA1E}">
      <dgm:prSet/>
      <dgm:spPr/>
      <dgm:t>
        <a:bodyPr/>
        <a:lstStyle/>
        <a:p>
          <a:endParaRPr lang="en-US"/>
        </a:p>
      </dgm:t>
    </dgm:pt>
    <dgm:pt modelId="{BA7C63A7-5097-4BE0-9A3E-C84143B049FD}">
      <dgm:prSet/>
      <dgm:spPr/>
      <dgm:t>
        <a:bodyPr/>
        <a:lstStyle/>
        <a:p>
          <a:pPr>
            <a:lnSpc>
              <a:spcPct val="100000"/>
            </a:lnSpc>
          </a:pPr>
          <a:r>
            <a:rPr lang="en-US" dirty="0"/>
            <a:t>Don’t forget affirmation cards!</a:t>
          </a:r>
        </a:p>
      </dgm:t>
    </dgm:pt>
    <dgm:pt modelId="{63FC66B7-31FD-450F-AB3B-3389A968A770}" type="parTrans" cxnId="{C5B008AB-CFC1-4BFD-AF04-2112EBDEE609}">
      <dgm:prSet/>
      <dgm:spPr/>
      <dgm:t>
        <a:bodyPr/>
        <a:lstStyle/>
        <a:p>
          <a:endParaRPr lang="en-US"/>
        </a:p>
      </dgm:t>
    </dgm:pt>
    <dgm:pt modelId="{2D4DFDBC-FC13-4720-989E-9715AF0C5FCA}" type="sibTrans" cxnId="{C5B008AB-CFC1-4BFD-AF04-2112EBDEE609}">
      <dgm:prSet/>
      <dgm:spPr/>
      <dgm:t>
        <a:bodyPr/>
        <a:lstStyle/>
        <a:p>
          <a:endParaRPr lang="en-US"/>
        </a:p>
      </dgm:t>
    </dgm:pt>
    <dgm:pt modelId="{7EA5D1F0-CB8C-4117-8128-6E1072488215}">
      <dgm:prSet/>
      <dgm:spPr/>
      <dgm:t>
        <a:bodyPr/>
        <a:lstStyle/>
        <a:p>
          <a:pPr>
            <a:lnSpc>
              <a:spcPct val="100000"/>
            </a:lnSpc>
          </a:pPr>
          <a:r>
            <a:rPr lang="en-US" dirty="0"/>
            <a:t>Leaves of Inspiration – for others</a:t>
          </a:r>
        </a:p>
      </dgm:t>
    </dgm:pt>
    <dgm:pt modelId="{3C7B4594-7A16-4763-A4EF-E2B942DF80B4}" type="parTrans" cxnId="{4E546880-9AA8-453C-90A1-93E1490CE221}">
      <dgm:prSet/>
      <dgm:spPr/>
      <dgm:t>
        <a:bodyPr/>
        <a:lstStyle/>
        <a:p>
          <a:endParaRPr lang="en-US"/>
        </a:p>
      </dgm:t>
    </dgm:pt>
    <dgm:pt modelId="{386EAC4D-0B31-4873-8AE9-0B02A14D8ED3}" type="sibTrans" cxnId="{4E546880-9AA8-453C-90A1-93E1490CE221}">
      <dgm:prSet/>
      <dgm:spPr/>
      <dgm:t>
        <a:bodyPr/>
        <a:lstStyle/>
        <a:p>
          <a:endParaRPr lang="en-US"/>
        </a:p>
      </dgm:t>
    </dgm:pt>
    <dgm:pt modelId="{AD0B9870-3BBA-45AF-B101-33E9F22CE199}">
      <dgm:prSet/>
      <dgm:spPr/>
      <dgm:t>
        <a:bodyPr/>
        <a:lstStyle/>
        <a:p>
          <a:pPr>
            <a:lnSpc>
              <a:spcPct val="100000"/>
            </a:lnSpc>
          </a:pPr>
          <a:r>
            <a:rPr lang="en-US" dirty="0"/>
            <a:t>Branches of Hope – For yourself</a:t>
          </a:r>
        </a:p>
      </dgm:t>
    </dgm:pt>
    <dgm:pt modelId="{42248DFB-7B44-44D7-8BB7-60C6576125C2}" type="parTrans" cxnId="{B79CB923-569D-4CA8-8816-37EDF5151174}">
      <dgm:prSet/>
      <dgm:spPr/>
      <dgm:t>
        <a:bodyPr/>
        <a:lstStyle/>
        <a:p>
          <a:endParaRPr lang="en-US"/>
        </a:p>
      </dgm:t>
    </dgm:pt>
    <dgm:pt modelId="{E9EBF0F8-25B3-4EAB-8DB6-9E196849AF9F}" type="sibTrans" cxnId="{B79CB923-569D-4CA8-8816-37EDF5151174}">
      <dgm:prSet/>
      <dgm:spPr/>
      <dgm:t>
        <a:bodyPr/>
        <a:lstStyle/>
        <a:p>
          <a:endParaRPr lang="en-US"/>
        </a:p>
      </dgm:t>
    </dgm:pt>
    <dgm:pt modelId="{C98A0449-B39D-4672-97BA-6BCA761C8352}" type="pres">
      <dgm:prSet presAssocID="{E467A745-6FCB-45F3-BA1F-7D697C9D1726}" presName="root" presStyleCnt="0">
        <dgm:presLayoutVars>
          <dgm:dir/>
          <dgm:resizeHandles val="exact"/>
        </dgm:presLayoutVars>
      </dgm:prSet>
      <dgm:spPr/>
    </dgm:pt>
    <dgm:pt modelId="{9268F571-1974-406B-880E-7C13ABFE693F}" type="pres">
      <dgm:prSet presAssocID="{08985E34-C898-448B-892E-22395E882E62}" presName="compNode" presStyleCnt="0"/>
      <dgm:spPr/>
    </dgm:pt>
    <dgm:pt modelId="{A6670728-78BD-45B6-8C29-66ABBF18F5AD}" type="pres">
      <dgm:prSet presAssocID="{08985E34-C898-448B-892E-22395E882E62}" presName="bgRect" presStyleLbl="bgShp" presStyleIdx="0" presStyleCnt="5"/>
      <dgm:spPr/>
    </dgm:pt>
    <dgm:pt modelId="{309D7AC6-5AC6-4D1B-95E0-9648D5A248B0}" type="pres">
      <dgm:prSet presAssocID="{08985E34-C898-448B-892E-22395E882E6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1433023E-BFD0-405D-A38A-66E7AE6E55D2}" type="pres">
      <dgm:prSet presAssocID="{08985E34-C898-448B-892E-22395E882E62}" presName="spaceRect" presStyleCnt="0"/>
      <dgm:spPr/>
    </dgm:pt>
    <dgm:pt modelId="{69A38454-EEAF-458E-86E3-9A5E836DC8C2}" type="pres">
      <dgm:prSet presAssocID="{08985E34-C898-448B-892E-22395E882E62}" presName="parTx" presStyleLbl="revTx" presStyleIdx="0" presStyleCnt="10">
        <dgm:presLayoutVars>
          <dgm:chMax val="0"/>
          <dgm:chPref val="0"/>
        </dgm:presLayoutVars>
      </dgm:prSet>
      <dgm:spPr/>
    </dgm:pt>
    <dgm:pt modelId="{A7D15938-E41C-4414-8889-2972983B0767}" type="pres">
      <dgm:prSet presAssocID="{08985E34-C898-448B-892E-22395E882E62}" presName="desTx" presStyleLbl="revTx" presStyleIdx="1" presStyleCnt="10">
        <dgm:presLayoutVars/>
      </dgm:prSet>
      <dgm:spPr/>
    </dgm:pt>
    <dgm:pt modelId="{97406976-6904-4C39-9674-661243658FDB}" type="pres">
      <dgm:prSet presAssocID="{BC52177C-85CE-4DD5-A956-95E5BDB44131}" presName="sibTrans" presStyleCnt="0"/>
      <dgm:spPr/>
    </dgm:pt>
    <dgm:pt modelId="{8E1166A9-A72F-4996-8D8C-03D0738CF1E9}" type="pres">
      <dgm:prSet presAssocID="{DF53AE45-4430-4117-BDF4-04BC3238449A}" presName="compNode" presStyleCnt="0"/>
      <dgm:spPr/>
    </dgm:pt>
    <dgm:pt modelId="{F7158CF8-3142-42AB-B42D-8D6813FBBD16}" type="pres">
      <dgm:prSet presAssocID="{DF53AE45-4430-4117-BDF4-04BC3238449A}" presName="bgRect" presStyleLbl="bgShp" presStyleIdx="1" presStyleCnt="5"/>
      <dgm:spPr/>
    </dgm:pt>
    <dgm:pt modelId="{2F1C0A99-6FE1-4376-9361-6E4479C67E40}" type="pres">
      <dgm:prSet presAssocID="{DF53AE45-4430-4117-BDF4-04BC3238449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D520D5A8-40E5-4E8B-82CA-B6FC37359807}" type="pres">
      <dgm:prSet presAssocID="{DF53AE45-4430-4117-BDF4-04BC3238449A}" presName="spaceRect" presStyleCnt="0"/>
      <dgm:spPr/>
    </dgm:pt>
    <dgm:pt modelId="{5E4DEC4D-6BD7-4C7A-B8C7-5E35C71B640F}" type="pres">
      <dgm:prSet presAssocID="{DF53AE45-4430-4117-BDF4-04BC3238449A}" presName="parTx" presStyleLbl="revTx" presStyleIdx="2" presStyleCnt="10">
        <dgm:presLayoutVars>
          <dgm:chMax val="0"/>
          <dgm:chPref val="0"/>
        </dgm:presLayoutVars>
      </dgm:prSet>
      <dgm:spPr/>
    </dgm:pt>
    <dgm:pt modelId="{0977C484-B7B1-4224-8890-F6D95363C572}" type="pres">
      <dgm:prSet presAssocID="{DF53AE45-4430-4117-BDF4-04BC3238449A}" presName="desTx" presStyleLbl="revTx" presStyleIdx="3" presStyleCnt="10">
        <dgm:presLayoutVars/>
      </dgm:prSet>
      <dgm:spPr/>
    </dgm:pt>
    <dgm:pt modelId="{6B53DA72-B18F-4049-B095-CB7E8306F6F8}" type="pres">
      <dgm:prSet presAssocID="{3DF400EC-4F88-441E-8B5C-F1E3920F3764}" presName="sibTrans" presStyleCnt="0"/>
      <dgm:spPr/>
    </dgm:pt>
    <dgm:pt modelId="{8B11FF80-E48B-433C-ACD6-A3D1AD68FE39}" type="pres">
      <dgm:prSet presAssocID="{F0233C42-7FC2-4277-83BF-36C8A608DD74}" presName="compNode" presStyleCnt="0"/>
      <dgm:spPr/>
    </dgm:pt>
    <dgm:pt modelId="{E3C459DF-E3F1-4863-9477-9996B8048A79}" type="pres">
      <dgm:prSet presAssocID="{F0233C42-7FC2-4277-83BF-36C8A608DD74}" presName="bgRect" presStyleLbl="bgShp" presStyleIdx="2" presStyleCnt="5"/>
      <dgm:spPr/>
    </dgm:pt>
    <dgm:pt modelId="{8FE68B61-798B-4476-A75B-40682B2A372C}" type="pres">
      <dgm:prSet presAssocID="{F0233C42-7FC2-4277-83BF-36C8A608DD7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6F198541-B10E-4C55-B99A-127FCAF231F7}" type="pres">
      <dgm:prSet presAssocID="{F0233C42-7FC2-4277-83BF-36C8A608DD74}" presName="spaceRect" presStyleCnt="0"/>
      <dgm:spPr/>
    </dgm:pt>
    <dgm:pt modelId="{E5BA7908-8D78-4CEC-99C6-3EDAF01D8EAB}" type="pres">
      <dgm:prSet presAssocID="{F0233C42-7FC2-4277-83BF-36C8A608DD74}" presName="parTx" presStyleLbl="revTx" presStyleIdx="4" presStyleCnt="10">
        <dgm:presLayoutVars>
          <dgm:chMax val="0"/>
          <dgm:chPref val="0"/>
        </dgm:presLayoutVars>
      </dgm:prSet>
      <dgm:spPr/>
    </dgm:pt>
    <dgm:pt modelId="{74E61311-6CC2-4411-A775-56ED0B2A341D}" type="pres">
      <dgm:prSet presAssocID="{F0233C42-7FC2-4277-83BF-36C8A608DD74}" presName="desTx" presStyleLbl="revTx" presStyleIdx="5" presStyleCnt="10">
        <dgm:presLayoutVars/>
      </dgm:prSet>
      <dgm:spPr/>
    </dgm:pt>
    <dgm:pt modelId="{EF3A2BB7-C3C8-4325-93F4-D0A6451407F4}" type="pres">
      <dgm:prSet presAssocID="{055ACEC3-815C-4835-B968-F0AF48E3D2E3}" presName="sibTrans" presStyleCnt="0"/>
      <dgm:spPr/>
    </dgm:pt>
    <dgm:pt modelId="{E0F16078-020C-46F5-9DB5-3EA851A9D748}" type="pres">
      <dgm:prSet presAssocID="{0EC1FD49-0E3A-4773-8B54-345BB30B97EB}" presName="compNode" presStyleCnt="0"/>
      <dgm:spPr/>
    </dgm:pt>
    <dgm:pt modelId="{89F5920C-A148-4065-AA76-546E7B38A234}" type="pres">
      <dgm:prSet presAssocID="{0EC1FD49-0E3A-4773-8B54-345BB30B97EB}" presName="bgRect" presStyleLbl="bgShp" presStyleIdx="3" presStyleCnt="5"/>
      <dgm:spPr/>
    </dgm:pt>
    <dgm:pt modelId="{14E32BE2-8962-4F62-B650-E62AEBFD5B48}" type="pres">
      <dgm:prSet presAssocID="{0EC1FD49-0E3A-4773-8B54-345BB30B97E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tist"/>
        </a:ext>
      </dgm:extLst>
    </dgm:pt>
    <dgm:pt modelId="{FF0CE37E-822A-4DFC-A11F-8F28B3A25AD0}" type="pres">
      <dgm:prSet presAssocID="{0EC1FD49-0E3A-4773-8B54-345BB30B97EB}" presName="spaceRect" presStyleCnt="0"/>
      <dgm:spPr/>
    </dgm:pt>
    <dgm:pt modelId="{CBA183D0-B786-440C-B159-32B0DF089194}" type="pres">
      <dgm:prSet presAssocID="{0EC1FD49-0E3A-4773-8B54-345BB30B97EB}" presName="parTx" presStyleLbl="revTx" presStyleIdx="6" presStyleCnt="10">
        <dgm:presLayoutVars>
          <dgm:chMax val="0"/>
          <dgm:chPref val="0"/>
        </dgm:presLayoutVars>
      </dgm:prSet>
      <dgm:spPr/>
    </dgm:pt>
    <dgm:pt modelId="{C785BF16-A79D-4FC8-B72F-CA5D980DD867}" type="pres">
      <dgm:prSet presAssocID="{0EC1FD49-0E3A-4773-8B54-345BB30B97EB}" presName="desTx" presStyleLbl="revTx" presStyleIdx="7" presStyleCnt="10">
        <dgm:presLayoutVars/>
      </dgm:prSet>
      <dgm:spPr/>
    </dgm:pt>
    <dgm:pt modelId="{546E2118-F08B-4AF4-A73C-254965678A87}" type="pres">
      <dgm:prSet presAssocID="{54440D58-0C1E-45F1-83DA-F2AC144247AB}" presName="sibTrans" presStyleCnt="0"/>
      <dgm:spPr/>
    </dgm:pt>
    <dgm:pt modelId="{40578F31-A86B-4596-A32A-E1709014919A}" type="pres">
      <dgm:prSet presAssocID="{BA7C63A7-5097-4BE0-9A3E-C84143B049FD}" presName="compNode" presStyleCnt="0"/>
      <dgm:spPr/>
    </dgm:pt>
    <dgm:pt modelId="{D1A24EF4-9C17-40F7-B951-5EFC92025463}" type="pres">
      <dgm:prSet presAssocID="{BA7C63A7-5097-4BE0-9A3E-C84143B049FD}" presName="bgRect" presStyleLbl="bgShp" presStyleIdx="4" presStyleCnt="5"/>
      <dgm:spPr/>
    </dgm:pt>
    <dgm:pt modelId="{A4A27C2D-29EE-4DC4-A1BA-E6AC4A49F7AE}" type="pres">
      <dgm:prSet presAssocID="{BA7C63A7-5097-4BE0-9A3E-C84143B049F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ope Knot with solid fill"/>
        </a:ext>
      </dgm:extLst>
    </dgm:pt>
    <dgm:pt modelId="{D65B720D-8DDF-4695-BFBF-D467C9955C36}" type="pres">
      <dgm:prSet presAssocID="{BA7C63A7-5097-4BE0-9A3E-C84143B049FD}" presName="spaceRect" presStyleCnt="0"/>
      <dgm:spPr/>
    </dgm:pt>
    <dgm:pt modelId="{F621C5F6-639B-4C68-8CAD-CFCF50A12EC7}" type="pres">
      <dgm:prSet presAssocID="{BA7C63A7-5097-4BE0-9A3E-C84143B049FD}" presName="parTx" presStyleLbl="revTx" presStyleIdx="8" presStyleCnt="10">
        <dgm:presLayoutVars>
          <dgm:chMax val="0"/>
          <dgm:chPref val="0"/>
        </dgm:presLayoutVars>
      </dgm:prSet>
      <dgm:spPr/>
    </dgm:pt>
    <dgm:pt modelId="{C555109A-5FBB-4469-8782-F19E5EDC1436}" type="pres">
      <dgm:prSet presAssocID="{BA7C63A7-5097-4BE0-9A3E-C84143B049FD}" presName="desTx" presStyleLbl="revTx" presStyleIdx="9" presStyleCnt="10">
        <dgm:presLayoutVars/>
      </dgm:prSet>
      <dgm:spPr/>
    </dgm:pt>
  </dgm:ptLst>
  <dgm:cxnLst>
    <dgm:cxn modelId="{B561BE06-9B52-4942-AB3B-7E319B9E5801}" type="presOf" srcId="{F0233C42-7FC2-4277-83BF-36C8A608DD74}" destId="{E5BA7908-8D78-4CEC-99C6-3EDAF01D8EAB}" srcOrd="0" destOrd="0" presId="urn:microsoft.com/office/officeart/2018/2/layout/IconVerticalSolidList"/>
    <dgm:cxn modelId="{B0C7E10B-7167-4DAF-AF1C-C9565F0CAA93}" type="presOf" srcId="{7E9226EE-F041-4D2F-BE2B-31D1F791F8CF}" destId="{A7D15938-E41C-4414-8889-2972983B0767}" srcOrd="0" destOrd="0" presId="urn:microsoft.com/office/officeart/2018/2/layout/IconVerticalSolidList"/>
    <dgm:cxn modelId="{7199680D-F89F-4FE9-AC9D-5381BD3A85C5}" srcId="{08985E34-C898-448B-892E-22395E882E62}" destId="{7E9226EE-F041-4D2F-BE2B-31D1F791F8CF}" srcOrd="0" destOrd="0" parTransId="{160D6051-835A-44EE-8BF1-01CDC1957FEB}" sibTransId="{31974529-D9A3-43E0-8115-26C154885E94}"/>
    <dgm:cxn modelId="{1DE71516-DA33-4D6A-AAC9-575DB038E952}" type="presOf" srcId="{0EC1FD49-0E3A-4773-8B54-345BB30B97EB}" destId="{CBA183D0-B786-440C-B159-32B0DF089194}" srcOrd="0" destOrd="0" presId="urn:microsoft.com/office/officeart/2018/2/layout/IconVerticalSolidList"/>
    <dgm:cxn modelId="{BA045C1A-23B6-480F-BE50-AA04103869B9}" srcId="{E467A745-6FCB-45F3-BA1F-7D697C9D1726}" destId="{08985E34-C898-448B-892E-22395E882E62}" srcOrd="0" destOrd="0" parTransId="{9FDCB2B3-49F8-4E63-9992-84724D3DADA0}" sibTransId="{BC52177C-85CE-4DD5-A956-95E5BDB44131}"/>
    <dgm:cxn modelId="{C87BA323-7DC0-416E-BB0E-E6E78863B167}" srcId="{E467A745-6FCB-45F3-BA1F-7D697C9D1726}" destId="{F0233C42-7FC2-4277-83BF-36C8A608DD74}" srcOrd="2" destOrd="0" parTransId="{28006804-64FB-48BB-A01D-C2050D53023A}" sibTransId="{055ACEC3-815C-4835-B968-F0AF48E3D2E3}"/>
    <dgm:cxn modelId="{B79CB923-569D-4CA8-8816-37EDF5151174}" srcId="{BA7C63A7-5097-4BE0-9A3E-C84143B049FD}" destId="{AD0B9870-3BBA-45AF-B101-33E9F22CE199}" srcOrd="1" destOrd="0" parTransId="{42248DFB-7B44-44D7-8BB7-60C6576125C2}" sibTransId="{E9EBF0F8-25B3-4EAB-8DB6-9E196849AF9F}"/>
    <dgm:cxn modelId="{6B446228-0EC3-4148-BEC7-9364B54EFA1E}" srcId="{0EC1FD49-0E3A-4773-8B54-345BB30B97EB}" destId="{BCC432DC-D323-442E-B24F-70A4D2A45406}" srcOrd="0" destOrd="0" parTransId="{86378A8B-934A-45C7-A193-DC8BEA8D88A1}" sibTransId="{C8731D16-8AF0-4C23-97F0-3F8A708B519B}"/>
    <dgm:cxn modelId="{5A72742C-3377-47D3-B815-DDE8F6F9AD69}" type="presOf" srcId="{7EA5D1F0-CB8C-4117-8128-6E1072488215}" destId="{C555109A-5FBB-4469-8782-F19E5EDC1436}" srcOrd="0" destOrd="0" presId="urn:microsoft.com/office/officeart/2018/2/layout/IconVerticalSolidList"/>
    <dgm:cxn modelId="{AFAE003D-4038-4698-B2B3-D491906433E4}" type="presOf" srcId="{DF53AE45-4430-4117-BDF4-04BC3238449A}" destId="{5E4DEC4D-6BD7-4C7A-B8C7-5E35C71B640F}" srcOrd="0" destOrd="0" presId="urn:microsoft.com/office/officeart/2018/2/layout/IconVerticalSolidList"/>
    <dgm:cxn modelId="{C639D240-68D6-4161-95E3-BE7DC3B1EE9C}" srcId="{F0233C42-7FC2-4277-83BF-36C8A608DD74}" destId="{BD7F7D40-00EC-4D36-BCA4-FC55D2E5C7DD}" srcOrd="0" destOrd="0" parTransId="{4B69F0BE-81E4-45FC-BD68-12553554A936}" sibTransId="{90E7FBD9-7782-4632-86FA-F22D3810D6E8}"/>
    <dgm:cxn modelId="{322F3944-954B-43E0-B3E3-26AC7BC41A1A}" type="presOf" srcId="{AD0B9870-3BBA-45AF-B101-33E9F22CE199}" destId="{C555109A-5FBB-4469-8782-F19E5EDC1436}" srcOrd="0" destOrd="1" presId="urn:microsoft.com/office/officeart/2018/2/layout/IconVerticalSolidList"/>
    <dgm:cxn modelId="{49A6D865-8AA7-460F-9FE5-BC513BE88D06}" type="presOf" srcId="{BA7C63A7-5097-4BE0-9A3E-C84143B049FD}" destId="{F621C5F6-639B-4C68-8CAD-CFCF50A12EC7}" srcOrd="0" destOrd="0" presId="urn:microsoft.com/office/officeart/2018/2/layout/IconVerticalSolidList"/>
    <dgm:cxn modelId="{D02A9A77-C221-417D-95EF-6081D1A76B3D}" type="presOf" srcId="{BD7F7D40-00EC-4D36-BCA4-FC55D2E5C7DD}" destId="{74E61311-6CC2-4411-A775-56ED0B2A341D}" srcOrd="0" destOrd="0" presId="urn:microsoft.com/office/officeart/2018/2/layout/IconVerticalSolidList"/>
    <dgm:cxn modelId="{4E546880-9AA8-453C-90A1-93E1490CE221}" srcId="{BA7C63A7-5097-4BE0-9A3E-C84143B049FD}" destId="{7EA5D1F0-CB8C-4117-8128-6E1072488215}" srcOrd="0" destOrd="0" parTransId="{3C7B4594-7A16-4763-A4EF-E2B942DF80B4}" sibTransId="{386EAC4D-0B31-4873-8AE9-0B02A14D8ED3}"/>
    <dgm:cxn modelId="{F3EEB083-1FB5-4186-BE32-72B541CA4187}" type="presOf" srcId="{E467A745-6FCB-45F3-BA1F-7D697C9D1726}" destId="{C98A0449-B39D-4672-97BA-6BCA761C8352}" srcOrd="0" destOrd="0" presId="urn:microsoft.com/office/officeart/2018/2/layout/IconVerticalSolidList"/>
    <dgm:cxn modelId="{F9D86A8B-5D37-4206-BB4D-B83A4E9DF15E}" srcId="{E467A745-6FCB-45F3-BA1F-7D697C9D1726}" destId="{0EC1FD49-0E3A-4773-8B54-345BB30B97EB}" srcOrd="3" destOrd="0" parTransId="{ECA8DF50-9AE9-4E7A-B613-DA7B36B3C672}" sibTransId="{54440D58-0C1E-45F1-83DA-F2AC144247AB}"/>
    <dgm:cxn modelId="{91EAD78C-59F9-48F4-89F1-B78D4C59DFB1}" srcId="{DF53AE45-4430-4117-BDF4-04BC3238449A}" destId="{485A65F4-BE15-4A04-8072-1396C4398AE0}" srcOrd="0" destOrd="0" parTransId="{1EE5DD7E-F1E6-41E7-BC13-696FA8D10F3E}" sibTransId="{21691D9B-A81D-49DA-B4A2-FA9F7E95030B}"/>
    <dgm:cxn modelId="{E6FAE793-2D16-428A-9CB9-5C8B8E5FF3A0}" type="presOf" srcId="{485A65F4-BE15-4A04-8072-1396C4398AE0}" destId="{0977C484-B7B1-4224-8890-F6D95363C572}" srcOrd="0" destOrd="0" presId="urn:microsoft.com/office/officeart/2018/2/layout/IconVerticalSolidList"/>
    <dgm:cxn modelId="{C5B008AB-CFC1-4BFD-AF04-2112EBDEE609}" srcId="{E467A745-6FCB-45F3-BA1F-7D697C9D1726}" destId="{BA7C63A7-5097-4BE0-9A3E-C84143B049FD}" srcOrd="4" destOrd="0" parTransId="{63FC66B7-31FD-450F-AB3B-3389A968A770}" sibTransId="{2D4DFDBC-FC13-4720-989E-9715AF0C5FCA}"/>
    <dgm:cxn modelId="{BA6203B7-7909-43FD-9D5C-F8AA93AB9A18}" srcId="{E467A745-6FCB-45F3-BA1F-7D697C9D1726}" destId="{DF53AE45-4430-4117-BDF4-04BC3238449A}" srcOrd="1" destOrd="0" parTransId="{835BEB3C-3C97-4BB3-8E5E-8F2D8922185F}" sibTransId="{3DF400EC-4F88-441E-8B5C-F1E3920F3764}"/>
    <dgm:cxn modelId="{124E8DCB-2DC0-4D47-A7F0-429E1F3A3F05}" type="presOf" srcId="{08985E34-C898-448B-892E-22395E882E62}" destId="{69A38454-EEAF-458E-86E3-9A5E836DC8C2}" srcOrd="0" destOrd="0" presId="urn:microsoft.com/office/officeart/2018/2/layout/IconVerticalSolidList"/>
    <dgm:cxn modelId="{983DD4E7-7896-465B-BFAC-D8DA2F2DCB9B}" type="presOf" srcId="{BCC432DC-D323-442E-B24F-70A4D2A45406}" destId="{C785BF16-A79D-4FC8-B72F-CA5D980DD867}" srcOrd="0" destOrd="0" presId="urn:microsoft.com/office/officeart/2018/2/layout/IconVerticalSolidList"/>
    <dgm:cxn modelId="{DE3A66D8-4100-4FF0-B9EC-70F5B17E9E91}" type="presParOf" srcId="{C98A0449-B39D-4672-97BA-6BCA761C8352}" destId="{9268F571-1974-406B-880E-7C13ABFE693F}" srcOrd="0" destOrd="0" presId="urn:microsoft.com/office/officeart/2018/2/layout/IconVerticalSolidList"/>
    <dgm:cxn modelId="{65AE2038-C291-4EEC-BFA3-1C39F125F5C2}" type="presParOf" srcId="{9268F571-1974-406B-880E-7C13ABFE693F}" destId="{A6670728-78BD-45B6-8C29-66ABBF18F5AD}" srcOrd="0" destOrd="0" presId="urn:microsoft.com/office/officeart/2018/2/layout/IconVerticalSolidList"/>
    <dgm:cxn modelId="{6856B79A-9888-4139-9D9C-5BE9E25A7758}" type="presParOf" srcId="{9268F571-1974-406B-880E-7C13ABFE693F}" destId="{309D7AC6-5AC6-4D1B-95E0-9648D5A248B0}" srcOrd="1" destOrd="0" presId="urn:microsoft.com/office/officeart/2018/2/layout/IconVerticalSolidList"/>
    <dgm:cxn modelId="{EF1C9D2C-BDA7-4B9D-931F-E428BDBD96BB}" type="presParOf" srcId="{9268F571-1974-406B-880E-7C13ABFE693F}" destId="{1433023E-BFD0-405D-A38A-66E7AE6E55D2}" srcOrd="2" destOrd="0" presId="urn:microsoft.com/office/officeart/2018/2/layout/IconVerticalSolidList"/>
    <dgm:cxn modelId="{01D49FDD-5A45-48FD-9FBD-6A2FF42A249C}" type="presParOf" srcId="{9268F571-1974-406B-880E-7C13ABFE693F}" destId="{69A38454-EEAF-458E-86E3-9A5E836DC8C2}" srcOrd="3" destOrd="0" presId="urn:microsoft.com/office/officeart/2018/2/layout/IconVerticalSolidList"/>
    <dgm:cxn modelId="{2DFEDEE3-D424-47EB-A373-43192066504F}" type="presParOf" srcId="{9268F571-1974-406B-880E-7C13ABFE693F}" destId="{A7D15938-E41C-4414-8889-2972983B0767}" srcOrd="4" destOrd="0" presId="urn:microsoft.com/office/officeart/2018/2/layout/IconVerticalSolidList"/>
    <dgm:cxn modelId="{342C02AE-BD41-45C6-B875-4E95000C98DB}" type="presParOf" srcId="{C98A0449-B39D-4672-97BA-6BCA761C8352}" destId="{97406976-6904-4C39-9674-661243658FDB}" srcOrd="1" destOrd="0" presId="urn:microsoft.com/office/officeart/2018/2/layout/IconVerticalSolidList"/>
    <dgm:cxn modelId="{C100BD35-7BFF-4741-9F22-E4E91B6BC39F}" type="presParOf" srcId="{C98A0449-B39D-4672-97BA-6BCA761C8352}" destId="{8E1166A9-A72F-4996-8D8C-03D0738CF1E9}" srcOrd="2" destOrd="0" presId="urn:microsoft.com/office/officeart/2018/2/layout/IconVerticalSolidList"/>
    <dgm:cxn modelId="{64868E38-BA8E-4DC6-BB27-92F91903E5F4}" type="presParOf" srcId="{8E1166A9-A72F-4996-8D8C-03D0738CF1E9}" destId="{F7158CF8-3142-42AB-B42D-8D6813FBBD16}" srcOrd="0" destOrd="0" presId="urn:microsoft.com/office/officeart/2018/2/layout/IconVerticalSolidList"/>
    <dgm:cxn modelId="{2B445493-0B99-414D-BC0D-DDCE7882C3E2}" type="presParOf" srcId="{8E1166A9-A72F-4996-8D8C-03D0738CF1E9}" destId="{2F1C0A99-6FE1-4376-9361-6E4479C67E40}" srcOrd="1" destOrd="0" presId="urn:microsoft.com/office/officeart/2018/2/layout/IconVerticalSolidList"/>
    <dgm:cxn modelId="{32585DAA-FB22-4A9D-8BE7-18B2DC42FCD8}" type="presParOf" srcId="{8E1166A9-A72F-4996-8D8C-03D0738CF1E9}" destId="{D520D5A8-40E5-4E8B-82CA-B6FC37359807}" srcOrd="2" destOrd="0" presId="urn:microsoft.com/office/officeart/2018/2/layout/IconVerticalSolidList"/>
    <dgm:cxn modelId="{176CE232-2A46-48BB-813F-B9F3D137CB0D}" type="presParOf" srcId="{8E1166A9-A72F-4996-8D8C-03D0738CF1E9}" destId="{5E4DEC4D-6BD7-4C7A-B8C7-5E35C71B640F}" srcOrd="3" destOrd="0" presId="urn:microsoft.com/office/officeart/2018/2/layout/IconVerticalSolidList"/>
    <dgm:cxn modelId="{52ACA951-9DD5-4168-8AB0-8B1ECC3D488C}" type="presParOf" srcId="{8E1166A9-A72F-4996-8D8C-03D0738CF1E9}" destId="{0977C484-B7B1-4224-8890-F6D95363C572}" srcOrd="4" destOrd="0" presId="urn:microsoft.com/office/officeart/2018/2/layout/IconVerticalSolidList"/>
    <dgm:cxn modelId="{31F225FE-3802-4732-80AA-09AABA3D166F}" type="presParOf" srcId="{C98A0449-B39D-4672-97BA-6BCA761C8352}" destId="{6B53DA72-B18F-4049-B095-CB7E8306F6F8}" srcOrd="3" destOrd="0" presId="urn:microsoft.com/office/officeart/2018/2/layout/IconVerticalSolidList"/>
    <dgm:cxn modelId="{F70BE46D-0DE2-4BE7-A56D-F4A42F0BE2A6}" type="presParOf" srcId="{C98A0449-B39D-4672-97BA-6BCA761C8352}" destId="{8B11FF80-E48B-433C-ACD6-A3D1AD68FE39}" srcOrd="4" destOrd="0" presId="urn:microsoft.com/office/officeart/2018/2/layout/IconVerticalSolidList"/>
    <dgm:cxn modelId="{291AC41D-6F6C-44D1-8D07-0D67BD8CB405}" type="presParOf" srcId="{8B11FF80-E48B-433C-ACD6-A3D1AD68FE39}" destId="{E3C459DF-E3F1-4863-9477-9996B8048A79}" srcOrd="0" destOrd="0" presId="urn:microsoft.com/office/officeart/2018/2/layout/IconVerticalSolidList"/>
    <dgm:cxn modelId="{EF592768-C42C-478F-8846-64CA4FF6103C}" type="presParOf" srcId="{8B11FF80-E48B-433C-ACD6-A3D1AD68FE39}" destId="{8FE68B61-798B-4476-A75B-40682B2A372C}" srcOrd="1" destOrd="0" presId="urn:microsoft.com/office/officeart/2018/2/layout/IconVerticalSolidList"/>
    <dgm:cxn modelId="{A092DA34-55E0-4EF3-8854-EAAC9A3DAE0C}" type="presParOf" srcId="{8B11FF80-E48B-433C-ACD6-A3D1AD68FE39}" destId="{6F198541-B10E-4C55-B99A-127FCAF231F7}" srcOrd="2" destOrd="0" presId="urn:microsoft.com/office/officeart/2018/2/layout/IconVerticalSolidList"/>
    <dgm:cxn modelId="{6271023E-2939-4B5B-A7CE-E17D6A6CAF5F}" type="presParOf" srcId="{8B11FF80-E48B-433C-ACD6-A3D1AD68FE39}" destId="{E5BA7908-8D78-4CEC-99C6-3EDAF01D8EAB}" srcOrd="3" destOrd="0" presId="urn:microsoft.com/office/officeart/2018/2/layout/IconVerticalSolidList"/>
    <dgm:cxn modelId="{707385A7-4297-4E11-941B-6FDABF00E429}" type="presParOf" srcId="{8B11FF80-E48B-433C-ACD6-A3D1AD68FE39}" destId="{74E61311-6CC2-4411-A775-56ED0B2A341D}" srcOrd="4" destOrd="0" presId="urn:microsoft.com/office/officeart/2018/2/layout/IconVerticalSolidList"/>
    <dgm:cxn modelId="{94ABBA75-F337-431E-97C8-B5F88E28C413}" type="presParOf" srcId="{C98A0449-B39D-4672-97BA-6BCA761C8352}" destId="{EF3A2BB7-C3C8-4325-93F4-D0A6451407F4}" srcOrd="5" destOrd="0" presId="urn:microsoft.com/office/officeart/2018/2/layout/IconVerticalSolidList"/>
    <dgm:cxn modelId="{39908B51-A3A4-4085-9B3F-BC45C90ECDDB}" type="presParOf" srcId="{C98A0449-B39D-4672-97BA-6BCA761C8352}" destId="{E0F16078-020C-46F5-9DB5-3EA851A9D748}" srcOrd="6" destOrd="0" presId="urn:microsoft.com/office/officeart/2018/2/layout/IconVerticalSolidList"/>
    <dgm:cxn modelId="{A0B185E9-6F17-4736-96F0-8F939FF83569}" type="presParOf" srcId="{E0F16078-020C-46F5-9DB5-3EA851A9D748}" destId="{89F5920C-A148-4065-AA76-546E7B38A234}" srcOrd="0" destOrd="0" presId="urn:microsoft.com/office/officeart/2018/2/layout/IconVerticalSolidList"/>
    <dgm:cxn modelId="{B77CA6DE-F9CD-4538-A359-F71D29DFBD1F}" type="presParOf" srcId="{E0F16078-020C-46F5-9DB5-3EA851A9D748}" destId="{14E32BE2-8962-4F62-B650-E62AEBFD5B48}" srcOrd="1" destOrd="0" presId="urn:microsoft.com/office/officeart/2018/2/layout/IconVerticalSolidList"/>
    <dgm:cxn modelId="{89A15731-4C90-4FB2-BAC5-B1B6AF3982F3}" type="presParOf" srcId="{E0F16078-020C-46F5-9DB5-3EA851A9D748}" destId="{FF0CE37E-822A-4DFC-A11F-8F28B3A25AD0}" srcOrd="2" destOrd="0" presId="urn:microsoft.com/office/officeart/2018/2/layout/IconVerticalSolidList"/>
    <dgm:cxn modelId="{6A8B8C7F-D246-48C4-AE9A-8FDED20F2261}" type="presParOf" srcId="{E0F16078-020C-46F5-9DB5-3EA851A9D748}" destId="{CBA183D0-B786-440C-B159-32B0DF089194}" srcOrd="3" destOrd="0" presId="urn:microsoft.com/office/officeart/2018/2/layout/IconVerticalSolidList"/>
    <dgm:cxn modelId="{80A9854F-86C3-4E36-96A0-5434838DE524}" type="presParOf" srcId="{E0F16078-020C-46F5-9DB5-3EA851A9D748}" destId="{C785BF16-A79D-4FC8-B72F-CA5D980DD867}" srcOrd="4" destOrd="0" presId="urn:microsoft.com/office/officeart/2018/2/layout/IconVerticalSolidList"/>
    <dgm:cxn modelId="{DC2CE08F-5512-41AA-A7E3-31C3A8BC8674}" type="presParOf" srcId="{C98A0449-B39D-4672-97BA-6BCA761C8352}" destId="{546E2118-F08B-4AF4-A73C-254965678A87}" srcOrd="7" destOrd="0" presId="urn:microsoft.com/office/officeart/2018/2/layout/IconVerticalSolidList"/>
    <dgm:cxn modelId="{B20D9DE5-1E7C-4405-9557-54F73852020D}" type="presParOf" srcId="{C98A0449-B39D-4672-97BA-6BCA761C8352}" destId="{40578F31-A86B-4596-A32A-E1709014919A}" srcOrd="8" destOrd="0" presId="urn:microsoft.com/office/officeart/2018/2/layout/IconVerticalSolidList"/>
    <dgm:cxn modelId="{8C65CF83-F6B7-456A-9CE6-3A8EBCE35AE3}" type="presParOf" srcId="{40578F31-A86B-4596-A32A-E1709014919A}" destId="{D1A24EF4-9C17-40F7-B951-5EFC92025463}" srcOrd="0" destOrd="0" presId="urn:microsoft.com/office/officeart/2018/2/layout/IconVerticalSolidList"/>
    <dgm:cxn modelId="{59347316-5D1A-49E6-9C0F-7660A660ACF2}" type="presParOf" srcId="{40578F31-A86B-4596-A32A-E1709014919A}" destId="{A4A27C2D-29EE-4DC4-A1BA-E6AC4A49F7AE}" srcOrd="1" destOrd="0" presId="urn:microsoft.com/office/officeart/2018/2/layout/IconVerticalSolidList"/>
    <dgm:cxn modelId="{100C24F0-FFC0-4319-BD5A-F4DDAC8979E8}" type="presParOf" srcId="{40578F31-A86B-4596-A32A-E1709014919A}" destId="{D65B720D-8DDF-4695-BFBF-D467C9955C36}" srcOrd="2" destOrd="0" presId="urn:microsoft.com/office/officeart/2018/2/layout/IconVerticalSolidList"/>
    <dgm:cxn modelId="{54137700-043F-47D4-AFAC-5577BF9AF29A}" type="presParOf" srcId="{40578F31-A86B-4596-A32A-E1709014919A}" destId="{F621C5F6-639B-4C68-8CAD-CFCF50A12EC7}" srcOrd="3" destOrd="0" presId="urn:microsoft.com/office/officeart/2018/2/layout/IconVerticalSolidList"/>
    <dgm:cxn modelId="{4293E56E-9560-4914-8BC4-C60C5E4A2872}" type="presParOf" srcId="{40578F31-A86B-4596-A32A-E1709014919A}" destId="{C555109A-5FBB-4469-8782-F19E5EDC143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70728-78BD-45B6-8C29-66ABBF18F5AD}">
      <dsp:nvSpPr>
        <dsp:cNvPr id="0" name=""/>
        <dsp:cNvSpPr/>
      </dsp:nvSpPr>
      <dsp:spPr>
        <a:xfrm>
          <a:off x="0" y="3399"/>
          <a:ext cx="8315325"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9D7AC6-5AC6-4D1B-95E0-9648D5A248B0}">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38454-EEAF-458E-86E3-9A5E836DC8C2}">
      <dsp:nvSpPr>
        <dsp:cNvPr id="0" name=""/>
        <dsp:cNvSpPr/>
      </dsp:nvSpPr>
      <dsp:spPr>
        <a:xfrm>
          <a:off x="836323" y="3399"/>
          <a:ext cx="374189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711200">
            <a:lnSpc>
              <a:spcPct val="100000"/>
            </a:lnSpc>
            <a:spcBef>
              <a:spcPct val="0"/>
            </a:spcBef>
            <a:spcAft>
              <a:spcPct val="35000"/>
            </a:spcAft>
            <a:buNone/>
          </a:pPr>
          <a:r>
            <a:rPr lang="en-US" sz="1600" kern="1200" dirty="0"/>
            <a:t>Which BRANCH</a:t>
          </a:r>
          <a:br>
            <a:rPr lang="en-US" sz="1600" kern="1200" dirty="0"/>
          </a:br>
          <a:r>
            <a:rPr lang="en-US" sz="1600" kern="1200" dirty="0"/>
            <a:t>will you Highlight? </a:t>
          </a:r>
        </a:p>
      </dsp:txBody>
      <dsp:txXfrm>
        <a:off x="836323" y="3399"/>
        <a:ext cx="3741896" cy="724089"/>
      </dsp:txXfrm>
    </dsp:sp>
    <dsp:sp modelId="{A7D15938-E41C-4414-8889-2972983B0767}">
      <dsp:nvSpPr>
        <dsp:cNvPr id="0" name=""/>
        <dsp:cNvSpPr/>
      </dsp:nvSpPr>
      <dsp:spPr>
        <a:xfrm>
          <a:off x="4578220" y="3399"/>
          <a:ext cx="373710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33400">
            <a:lnSpc>
              <a:spcPct val="100000"/>
            </a:lnSpc>
            <a:spcBef>
              <a:spcPct val="0"/>
            </a:spcBef>
            <a:spcAft>
              <a:spcPct val="35000"/>
            </a:spcAft>
            <a:buNone/>
          </a:pPr>
          <a:r>
            <a:rPr lang="en-US" sz="1200" kern="1200"/>
            <a:t>One or more! </a:t>
          </a:r>
        </a:p>
      </dsp:txBody>
      <dsp:txXfrm>
        <a:off x="4578220" y="3399"/>
        <a:ext cx="3737104" cy="724089"/>
      </dsp:txXfrm>
    </dsp:sp>
    <dsp:sp modelId="{F7158CF8-3142-42AB-B42D-8D6813FBBD16}">
      <dsp:nvSpPr>
        <dsp:cNvPr id="0" name=""/>
        <dsp:cNvSpPr/>
      </dsp:nvSpPr>
      <dsp:spPr>
        <a:xfrm>
          <a:off x="0" y="908511"/>
          <a:ext cx="8315325"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1C0A99-6FE1-4376-9361-6E4479C67E40}">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4DEC4D-6BD7-4C7A-B8C7-5E35C71B640F}">
      <dsp:nvSpPr>
        <dsp:cNvPr id="0" name=""/>
        <dsp:cNvSpPr/>
      </dsp:nvSpPr>
      <dsp:spPr>
        <a:xfrm>
          <a:off x="836323" y="908511"/>
          <a:ext cx="374189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711200">
            <a:lnSpc>
              <a:spcPct val="100000"/>
            </a:lnSpc>
            <a:spcBef>
              <a:spcPct val="0"/>
            </a:spcBef>
            <a:spcAft>
              <a:spcPct val="35000"/>
            </a:spcAft>
            <a:buNone/>
          </a:pPr>
          <a:r>
            <a:rPr lang="en-US" sz="1600" kern="1200" dirty="0"/>
            <a:t>What type of TREE will </a:t>
          </a:r>
        </a:p>
        <a:p>
          <a:pPr marL="0" lvl="0" indent="0" algn="l" defTabSz="711200">
            <a:lnSpc>
              <a:spcPct val="100000"/>
            </a:lnSpc>
            <a:spcBef>
              <a:spcPct val="0"/>
            </a:spcBef>
            <a:spcAft>
              <a:spcPct val="35000"/>
            </a:spcAft>
            <a:buNone/>
          </a:pPr>
          <a:r>
            <a:rPr lang="en-US" sz="1600" kern="1200" dirty="0"/>
            <a:t>you be?</a:t>
          </a:r>
        </a:p>
      </dsp:txBody>
      <dsp:txXfrm>
        <a:off x="836323" y="908511"/>
        <a:ext cx="3741896" cy="724089"/>
      </dsp:txXfrm>
    </dsp:sp>
    <dsp:sp modelId="{0977C484-B7B1-4224-8890-F6D95363C572}">
      <dsp:nvSpPr>
        <dsp:cNvPr id="0" name=""/>
        <dsp:cNvSpPr/>
      </dsp:nvSpPr>
      <dsp:spPr>
        <a:xfrm>
          <a:off x="4578220" y="908511"/>
          <a:ext cx="373710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33400">
            <a:lnSpc>
              <a:spcPct val="100000"/>
            </a:lnSpc>
            <a:spcBef>
              <a:spcPct val="0"/>
            </a:spcBef>
            <a:spcAft>
              <a:spcPct val="35000"/>
            </a:spcAft>
            <a:buNone/>
          </a:pPr>
          <a:r>
            <a:rPr lang="en-US" sz="1200" kern="1200" dirty="0"/>
            <a:t>Which parts will you highlight?</a:t>
          </a:r>
        </a:p>
      </dsp:txBody>
      <dsp:txXfrm>
        <a:off x="4578220" y="908511"/>
        <a:ext cx="3737104" cy="724089"/>
      </dsp:txXfrm>
    </dsp:sp>
    <dsp:sp modelId="{E3C459DF-E3F1-4863-9477-9996B8048A79}">
      <dsp:nvSpPr>
        <dsp:cNvPr id="0" name=""/>
        <dsp:cNvSpPr/>
      </dsp:nvSpPr>
      <dsp:spPr>
        <a:xfrm>
          <a:off x="0" y="1813624"/>
          <a:ext cx="8315325"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8B61-798B-4476-A75B-40682B2A372C}">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BA7908-8D78-4CEC-99C6-3EDAF01D8EAB}">
      <dsp:nvSpPr>
        <dsp:cNvPr id="0" name=""/>
        <dsp:cNvSpPr/>
      </dsp:nvSpPr>
      <dsp:spPr>
        <a:xfrm>
          <a:off x="836323" y="1813624"/>
          <a:ext cx="374189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711200">
            <a:lnSpc>
              <a:spcPct val="100000"/>
            </a:lnSpc>
            <a:spcBef>
              <a:spcPct val="0"/>
            </a:spcBef>
            <a:spcAft>
              <a:spcPct val="35000"/>
            </a:spcAft>
            <a:buNone/>
          </a:pPr>
          <a:r>
            <a:rPr lang="en-US" sz="1600" kern="1200" dirty="0"/>
            <a:t>Which parts of YOU will you celebrate? </a:t>
          </a:r>
        </a:p>
      </dsp:txBody>
      <dsp:txXfrm>
        <a:off x="836323" y="1813624"/>
        <a:ext cx="3741896" cy="724089"/>
      </dsp:txXfrm>
    </dsp:sp>
    <dsp:sp modelId="{74E61311-6CC2-4411-A775-56ED0B2A341D}">
      <dsp:nvSpPr>
        <dsp:cNvPr id="0" name=""/>
        <dsp:cNvSpPr/>
      </dsp:nvSpPr>
      <dsp:spPr>
        <a:xfrm>
          <a:off x="4578220" y="1813624"/>
          <a:ext cx="373710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33400">
            <a:lnSpc>
              <a:spcPct val="100000"/>
            </a:lnSpc>
            <a:spcBef>
              <a:spcPct val="0"/>
            </a:spcBef>
            <a:spcAft>
              <a:spcPct val="35000"/>
            </a:spcAft>
            <a:buNone/>
          </a:pPr>
          <a:r>
            <a:rPr lang="en-US" sz="1200" kern="1200" dirty="0"/>
            <a:t>Character Traits, life experience, body gratitude?</a:t>
          </a:r>
        </a:p>
      </dsp:txBody>
      <dsp:txXfrm>
        <a:off x="4578220" y="1813624"/>
        <a:ext cx="3737104" cy="724089"/>
      </dsp:txXfrm>
    </dsp:sp>
    <dsp:sp modelId="{89F5920C-A148-4065-AA76-546E7B38A234}">
      <dsp:nvSpPr>
        <dsp:cNvPr id="0" name=""/>
        <dsp:cNvSpPr/>
      </dsp:nvSpPr>
      <dsp:spPr>
        <a:xfrm>
          <a:off x="0" y="2718736"/>
          <a:ext cx="8315325"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32BE2-8962-4F62-B650-E62AEBFD5B48}">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A183D0-B786-440C-B159-32B0DF089194}">
      <dsp:nvSpPr>
        <dsp:cNvPr id="0" name=""/>
        <dsp:cNvSpPr/>
      </dsp:nvSpPr>
      <dsp:spPr>
        <a:xfrm>
          <a:off x="836323" y="2718736"/>
          <a:ext cx="374189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711200">
            <a:lnSpc>
              <a:spcPct val="100000"/>
            </a:lnSpc>
            <a:spcBef>
              <a:spcPct val="0"/>
            </a:spcBef>
            <a:spcAft>
              <a:spcPct val="35000"/>
            </a:spcAft>
            <a:buNone/>
          </a:pPr>
          <a:r>
            <a:rPr lang="en-US" sz="1600" kern="1200" dirty="0"/>
            <a:t>Did you include your Artist Statement?</a:t>
          </a:r>
        </a:p>
      </dsp:txBody>
      <dsp:txXfrm>
        <a:off x="836323" y="2718736"/>
        <a:ext cx="3741896" cy="724089"/>
      </dsp:txXfrm>
    </dsp:sp>
    <dsp:sp modelId="{C785BF16-A79D-4FC8-B72F-CA5D980DD867}">
      <dsp:nvSpPr>
        <dsp:cNvPr id="0" name=""/>
        <dsp:cNvSpPr/>
      </dsp:nvSpPr>
      <dsp:spPr>
        <a:xfrm>
          <a:off x="4578220" y="2718736"/>
          <a:ext cx="373710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33400">
            <a:lnSpc>
              <a:spcPct val="100000"/>
            </a:lnSpc>
            <a:spcBef>
              <a:spcPct val="0"/>
            </a:spcBef>
            <a:spcAft>
              <a:spcPct val="35000"/>
            </a:spcAft>
            <a:buNone/>
          </a:pPr>
          <a:r>
            <a:rPr lang="en-US" sz="1200" kern="1200" dirty="0"/>
            <a:t>“Like a tree…”</a:t>
          </a:r>
        </a:p>
      </dsp:txBody>
      <dsp:txXfrm>
        <a:off x="4578220" y="2718736"/>
        <a:ext cx="3737104" cy="724089"/>
      </dsp:txXfrm>
    </dsp:sp>
    <dsp:sp modelId="{D1A24EF4-9C17-40F7-B951-5EFC92025463}">
      <dsp:nvSpPr>
        <dsp:cNvPr id="0" name=""/>
        <dsp:cNvSpPr/>
      </dsp:nvSpPr>
      <dsp:spPr>
        <a:xfrm>
          <a:off x="0" y="3623848"/>
          <a:ext cx="8315325"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27C2D-29EE-4DC4-A1BA-E6AC4A49F7AE}">
      <dsp:nvSpPr>
        <dsp:cNvPr id="0" name=""/>
        <dsp:cNvSpPr/>
      </dsp:nvSpPr>
      <dsp:spPr>
        <a:xfrm>
          <a:off x="219037" y="3786768"/>
          <a:ext cx="398249" cy="3982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1C5F6-639B-4C68-8CAD-CFCF50A12EC7}">
      <dsp:nvSpPr>
        <dsp:cNvPr id="0" name=""/>
        <dsp:cNvSpPr/>
      </dsp:nvSpPr>
      <dsp:spPr>
        <a:xfrm>
          <a:off x="836323" y="3623848"/>
          <a:ext cx="374189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711200">
            <a:lnSpc>
              <a:spcPct val="100000"/>
            </a:lnSpc>
            <a:spcBef>
              <a:spcPct val="0"/>
            </a:spcBef>
            <a:spcAft>
              <a:spcPct val="35000"/>
            </a:spcAft>
            <a:buNone/>
          </a:pPr>
          <a:r>
            <a:rPr lang="en-US" sz="1600" kern="1200" dirty="0"/>
            <a:t>Don’t forget affirmation cards!</a:t>
          </a:r>
        </a:p>
      </dsp:txBody>
      <dsp:txXfrm>
        <a:off x="836323" y="3623848"/>
        <a:ext cx="3741896" cy="724089"/>
      </dsp:txXfrm>
    </dsp:sp>
    <dsp:sp modelId="{C555109A-5FBB-4469-8782-F19E5EDC1436}">
      <dsp:nvSpPr>
        <dsp:cNvPr id="0" name=""/>
        <dsp:cNvSpPr/>
      </dsp:nvSpPr>
      <dsp:spPr>
        <a:xfrm>
          <a:off x="4578220" y="3623848"/>
          <a:ext cx="373710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33400">
            <a:lnSpc>
              <a:spcPct val="100000"/>
            </a:lnSpc>
            <a:spcBef>
              <a:spcPct val="0"/>
            </a:spcBef>
            <a:spcAft>
              <a:spcPct val="35000"/>
            </a:spcAft>
            <a:buNone/>
          </a:pPr>
          <a:r>
            <a:rPr lang="en-US" sz="1200" kern="1200" dirty="0"/>
            <a:t>Leaves of Inspiration – for others</a:t>
          </a:r>
        </a:p>
        <a:p>
          <a:pPr marL="0" lvl="0" indent="0" algn="l" defTabSz="533400">
            <a:lnSpc>
              <a:spcPct val="100000"/>
            </a:lnSpc>
            <a:spcBef>
              <a:spcPct val="0"/>
            </a:spcBef>
            <a:spcAft>
              <a:spcPct val="35000"/>
            </a:spcAft>
            <a:buNone/>
          </a:pPr>
          <a:r>
            <a:rPr lang="en-US" sz="1200" kern="1200" dirty="0"/>
            <a:t>Branches of Hope – For yourself</a:t>
          </a:r>
        </a:p>
      </dsp:txBody>
      <dsp:txXfrm>
        <a:off x="4578220" y="3623848"/>
        <a:ext cx="3737104" cy="7240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98476-6A5B-4C60-90CC-D9674B877E57}" type="datetimeFigureOut">
              <a:rPr lang="en-US" smtClean="0"/>
              <a:t>4/15/2022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AF03D-F373-4CE4-8285-46C56D16AE39}" type="slidenum">
              <a:rPr lang="en-US" smtClean="0"/>
              <a:t>‹#›</a:t>
            </a:fld>
            <a:endParaRPr lang="en-US"/>
          </a:p>
        </p:txBody>
      </p:sp>
    </p:spTree>
    <p:extLst>
      <p:ext uri="{BB962C8B-B14F-4D97-AF65-F5344CB8AC3E}">
        <p14:creationId xmlns:p14="http://schemas.microsoft.com/office/powerpoint/2010/main" val="350239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Curiosity" TargetMode="External"/><Relationship Id="rId13" Type="http://schemas.openxmlformats.org/officeDocument/2006/relationships/hyperlink" Target="https://en.wikipedia.org/wiki/Rumination_(psychology)" TargetMode="External"/><Relationship Id="rId3" Type="http://schemas.openxmlformats.org/officeDocument/2006/relationships/hyperlink" Target="https://en.wikipedia.org/wiki/Psychological_health" TargetMode="External"/><Relationship Id="rId7" Type="http://schemas.openxmlformats.org/officeDocument/2006/relationships/hyperlink" Target="https://en.wikipedia.org/wiki/Optimism" TargetMode="External"/><Relationship Id="rId12" Type="http://schemas.openxmlformats.org/officeDocument/2006/relationships/hyperlink" Target="https://en.wikipedia.org/wiki/Anxie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Happiness" TargetMode="External"/><Relationship Id="rId11" Type="http://schemas.openxmlformats.org/officeDocument/2006/relationships/hyperlink" Target="https://en.wikipedia.org/wiki/Self-criticism" TargetMode="External"/><Relationship Id="rId5" Type="http://schemas.openxmlformats.org/officeDocument/2006/relationships/hyperlink" Target="https://en.wikipedia.org/wiki/Wisdom" TargetMode="External"/><Relationship Id="rId15" Type="http://schemas.openxmlformats.org/officeDocument/2006/relationships/hyperlink" Target="https://en.wikipedia.org/wiki/Perfectionism_(psychology)" TargetMode="External"/><Relationship Id="rId10" Type="http://schemas.openxmlformats.org/officeDocument/2006/relationships/hyperlink" Target="https://en.wikipedia.org/wiki/Emotional_resilience" TargetMode="External"/><Relationship Id="rId4" Type="http://schemas.openxmlformats.org/officeDocument/2006/relationships/hyperlink" Target="https://en.wikipedia.org/wiki/Life_satisfaction" TargetMode="External"/><Relationship Id="rId9" Type="http://schemas.openxmlformats.org/officeDocument/2006/relationships/hyperlink" Target="https://en.wikipedia.org/wiki/Social_connectedness" TargetMode="External"/><Relationship Id="rId14" Type="http://schemas.openxmlformats.org/officeDocument/2006/relationships/hyperlink" Target="https://en.wikipedia.org/wiki/Thought_suppress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yTgkyJbmmTM&amp;t=1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ssets.website-files.com/5b3406fd9a62ab41fe6f0cb6/5d1555d86b9fd43f6564981e_Influence%20of%20Forest%20Therapy%20on%20Cardiovascular%20Relaxation%20in%20Young%20Adults.pd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assets.website-files.com/5b3406fd9a62ab41fe6f0cb6/5d154fd5e1f6af5811e9acf4_Effects%20of%20Forest%20Bathing%20on%20Cardiovascular%20and%20Metabolic%20Parameters%20in%20Middle-Aged%20Males.pdf" TargetMode="External"/><Relationship Id="rId5" Type="http://schemas.openxmlformats.org/officeDocument/2006/relationships/hyperlink" Target="https://assets.website-files.com/5b3406fd9a62ab41fe6f0cb6/5d1551e1caef25d74d027730_Psychological%20Effects%20of%20Forest%20Areas%20on%20Healthy%20Adults.pdf" TargetMode="External"/><Relationship Id="rId4" Type="http://schemas.openxmlformats.org/officeDocument/2006/relationships/hyperlink" Target="https://assets.website-files.com/5b3406fd9a62ab41fe6f0cb6/5d140525c4ad428d6d91fb0e_Forest%20Therapy%20and%20Personality%20Effects.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a:t>
            </a:r>
          </a:p>
          <a:p>
            <a:r>
              <a:rPr lang="en-US" dirty="0"/>
              <a:t>Please review slides in advance and revise structure/order/length as you see fit. Please feel free to hide or remove slides (or add in your own ideas!) to tailor the content to the appropriate age, setting, artistic focus, time constraint, etc. for your group. Please don’t hesitate to send questions to LoveYourTree@ercpathlight.com </a:t>
            </a:r>
          </a:p>
        </p:txBody>
      </p:sp>
      <p:sp>
        <p:nvSpPr>
          <p:cNvPr id="4" name="Slide Number Placeholder 3"/>
          <p:cNvSpPr>
            <a:spLocks noGrp="1"/>
          </p:cNvSpPr>
          <p:nvPr>
            <p:ph type="sldNum" sz="quarter" idx="5"/>
          </p:nvPr>
        </p:nvSpPr>
        <p:spPr/>
        <p:txBody>
          <a:bodyPr/>
          <a:lstStyle/>
          <a:p>
            <a:fld id="{5E4AF03D-F373-4CE4-8285-46C56D16AE39}" type="slidenum">
              <a:rPr lang="en-US" smtClean="0"/>
              <a:t>1</a:t>
            </a:fld>
            <a:endParaRPr lang="en-US"/>
          </a:p>
        </p:txBody>
      </p:sp>
    </p:spTree>
    <p:extLst>
      <p:ext uri="{BB962C8B-B14F-4D97-AF65-F5344CB8AC3E}">
        <p14:creationId xmlns:p14="http://schemas.microsoft.com/office/powerpoint/2010/main" val="381740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FACILITATOR NOTES: </a:t>
            </a:r>
            <a:br>
              <a:rPr lang="en-US" b="1" dirty="0">
                <a:cs typeface="Calibri"/>
              </a:rPr>
            </a:br>
            <a:endParaRPr lang="en-US" b="1" dirty="0">
              <a:cs typeface="Calibri"/>
            </a:endParaRPr>
          </a:p>
          <a:p>
            <a:r>
              <a:rPr lang="en-US" b="1" dirty="0">
                <a:cs typeface="Calibri"/>
              </a:rPr>
              <a:t>Optional “Digging Deeper” Question for Older students and adults: </a:t>
            </a:r>
            <a:br>
              <a:rPr lang="en-US" b="1" dirty="0">
                <a:cs typeface="Calibri"/>
              </a:rPr>
            </a:br>
            <a:br>
              <a:rPr lang="en-US" b="0" dirty="0">
                <a:cs typeface="Calibri"/>
              </a:rPr>
            </a:br>
            <a:r>
              <a:rPr lang="en-US" b="0" dirty="0">
                <a:cs typeface="Calibri"/>
              </a:rPr>
              <a:t>What is the difference between Body Positivity, Body Acceptance, and Body Neutrality? (This will require research/follow-up)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3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ROOTS IN RESEARCH: </a:t>
            </a:r>
          </a:p>
          <a:p>
            <a:pPr marL="0" indent="0">
              <a:buFont typeface="Arial" panose="020B0604020202020204" pitchFamily="34" charset="0"/>
              <a:buNone/>
            </a:pPr>
            <a:r>
              <a:rPr lang="en-US" sz="1200" b="0" i="0" kern="1200" dirty="0">
                <a:solidFill>
                  <a:schemeClr val="tx1"/>
                </a:solidFill>
                <a:effectLst/>
                <a:latin typeface="+mn-lt"/>
                <a:ea typeface="+mn-ea"/>
                <a:cs typeface="+mn-cs"/>
              </a:rPr>
              <a:t>Research indicates that self-compassionate individuals experience greater </a:t>
            </a:r>
            <a:r>
              <a:rPr lang="en-US" sz="1200" b="0" i="0" u="none" strike="noStrike" kern="1200" dirty="0">
                <a:solidFill>
                  <a:schemeClr val="tx1"/>
                </a:solidFill>
                <a:effectLst/>
                <a:latin typeface="+mn-lt"/>
                <a:ea typeface="+mn-ea"/>
                <a:cs typeface="+mn-cs"/>
                <a:hlinkClick r:id="rId3" tooltip="Psychological health"/>
              </a:rPr>
              <a:t>psychological health</a:t>
            </a:r>
            <a:r>
              <a:rPr lang="en-US" sz="1200" b="0" i="0" kern="1200" dirty="0">
                <a:solidFill>
                  <a:schemeClr val="tx1"/>
                </a:solidFill>
                <a:effectLst/>
                <a:latin typeface="+mn-lt"/>
                <a:ea typeface="+mn-ea"/>
                <a:cs typeface="+mn-cs"/>
              </a:rPr>
              <a:t> than those who lack self-compassion. For example, self-compassion is positively associated with </a:t>
            </a:r>
            <a:r>
              <a:rPr lang="en-US" sz="1200" b="0" i="0" u="none" strike="noStrike" kern="1200" dirty="0">
                <a:solidFill>
                  <a:schemeClr val="tx1"/>
                </a:solidFill>
                <a:effectLst/>
                <a:latin typeface="+mn-lt"/>
                <a:ea typeface="+mn-ea"/>
                <a:cs typeface="+mn-cs"/>
                <a:hlinkClick r:id="rId4" tooltip="Life satisfaction"/>
              </a:rPr>
              <a:t>life satisfaction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Wisdom"/>
              </a:rPr>
              <a:t>wisdom</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tooltip="Happiness"/>
              </a:rPr>
              <a:t>happiness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Optimism"/>
              </a:rPr>
              <a:t>optimism</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tooltip="Curiosity"/>
              </a:rPr>
              <a:t>curiosity</a:t>
            </a:r>
            <a:r>
              <a:rPr lang="en-US" sz="1200" b="0" i="0" kern="1200" dirty="0">
                <a:solidFill>
                  <a:schemeClr val="tx1"/>
                </a:solidFill>
                <a:effectLst/>
                <a:latin typeface="+mn-lt"/>
                <a:ea typeface="+mn-ea"/>
                <a:cs typeface="+mn-cs"/>
              </a:rPr>
              <a:t>, learning goals, </a:t>
            </a:r>
            <a:r>
              <a:rPr lang="en-US" sz="1200" b="0" i="0" u="none" strike="noStrike" kern="1200" dirty="0">
                <a:solidFill>
                  <a:schemeClr val="tx1"/>
                </a:solidFill>
                <a:effectLst/>
                <a:latin typeface="+mn-lt"/>
                <a:ea typeface="+mn-ea"/>
                <a:cs typeface="+mn-cs"/>
                <a:hlinkClick r:id="rId9" tooltip="Social connectedness"/>
              </a:rPr>
              <a:t>social connectedness</a:t>
            </a:r>
            <a:r>
              <a:rPr lang="en-US" sz="1200" b="0" i="0" kern="1200" dirty="0">
                <a:solidFill>
                  <a:schemeClr val="tx1"/>
                </a:solidFill>
                <a:effectLst/>
                <a:latin typeface="+mn-lt"/>
                <a:ea typeface="+mn-ea"/>
                <a:cs typeface="+mn-cs"/>
              </a:rPr>
              <a:t>, personal responsibility, and </a:t>
            </a:r>
            <a:r>
              <a:rPr lang="en-US" sz="1200" b="0" i="0" u="none" strike="noStrike" kern="1200" dirty="0">
                <a:solidFill>
                  <a:schemeClr val="tx1"/>
                </a:solidFill>
                <a:effectLst/>
                <a:latin typeface="+mn-lt"/>
                <a:ea typeface="+mn-ea"/>
                <a:cs typeface="+mn-cs"/>
                <a:hlinkClick r:id="rId10" tooltip="Emotional resilience"/>
              </a:rPr>
              <a:t>emotional resilience</a:t>
            </a:r>
            <a:r>
              <a:rPr lang="en-US" sz="1200" b="0" i="0" kern="1200" dirty="0">
                <a:solidFill>
                  <a:schemeClr val="tx1"/>
                </a:solidFill>
                <a:effectLst/>
                <a:latin typeface="+mn-lt"/>
                <a:ea typeface="+mn-ea"/>
                <a:cs typeface="+mn-cs"/>
              </a:rPr>
              <a:t>. At the same time, it is associated with a lower tendency for </a:t>
            </a:r>
            <a:r>
              <a:rPr lang="en-US" sz="1200" b="0" i="0" u="none" strike="noStrike" kern="1200" dirty="0">
                <a:solidFill>
                  <a:schemeClr val="tx1"/>
                </a:solidFill>
                <a:effectLst/>
                <a:latin typeface="+mn-lt"/>
                <a:ea typeface="+mn-ea"/>
                <a:cs typeface="+mn-cs"/>
                <a:hlinkClick r:id="rId11" tooltip="Self-criticism"/>
              </a:rPr>
              <a:t>self-criticism</a:t>
            </a:r>
            <a:r>
              <a:rPr lang="en-US" sz="1200" b="0" i="0" kern="1200" dirty="0">
                <a:solidFill>
                  <a:schemeClr val="tx1"/>
                </a:solidFill>
                <a:effectLst/>
                <a:latin typeface="+mn-lt"/>
                <a:ea typeface="+mn-ea"/>
                <a:cs typeface="+mn-cs"/>
              </a:rPr>
              <a:t>, depression, </a:t>
            </a:r>
            <a:r>
              <a:rPr lang="en-US" sz="1200" b="0" i="0" u="none" strike="noStrike" kern="1200" dirty="0">
                <a:solidFill>
                  <a:schemeClr val="tx1"/>
                </a:solidFill>
                <a:effectLst/>
                <a:latin typeface="+mn-lt"/>
                <a:ea typeface="+mn-ea"/>
                <a:cs typeface="+mn-cs"/>
                <a:hlinkClick r:id="rId12" tooltip="Anxiety"/>
              </a:rPr>
              <a:t>anxiety</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tooltip="Rumination (psychology)"/>
              </a:rPr>
              <a:t>rumination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4" tooltip="Thought suppression"/>
              </a:rPr>
              <a:t>thought suppression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5" tooltip="Perfectionism (psychology)"/>
              </a:rPr>
              <a:t>perfectionism</a:t>
            </a:r>
            <a:r>
              <a:rPr lang="en-US" sz="1200" b="0" i="0" kern="1200" dirty="0">
                <a:solidFill>
                  <a:schemeClr val="tx1"/>
                </a:solidFill>
                <a:effectLst/>
                <a:latin typeface="+mn-lt"/>
                <a:ea typeface="+mn-ea"/>
                <a:cs typeface="+mn-cs"/>
              </a:rPr>
              <a:t>, and disordered eating attitudes.</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Facilitator Notes: LYT Antidotes to Toxic Media Messaging: </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Self-Acceptance &amp; Self-Compassion</a:t>
            </a:r>
          </a:p>
          <a:p>
            <a:pPr marL="285750" indent="-285750">
              <a:buFont typeface="Arial" panose="020B0604020202020204" pitchFamily="34" charset="0"/>
              <a:buChar char="•"/>
            </a:pPr>
            <a:r>
              <a:rPr lang="en-US" dirty="0"/>
              <a:t>Celebrating Diversity &amp; Representation </a:t>
            </a:r>
          </a:p>
          <a:p>
            <a:pPr marL="285750" indent="-285750">
              <a:buFont typeface="Arial" panose="020B0604020202020204" pitchFamily="34" charset="0"/>
              <a:buChar char="•"/>
            </a:pPr>
            <a:r>
              <a:rPr lang="en-US" dirty="0"/>
              <a:t>Letting go of perfection</a:t>
            </a:r>
          </a:p>
          <a:p>
            <a:pPr marL="285750" indent="-285750">
              <a:buFont typeface="Arial" panose="020B0604020202020204" pitchFamily="34" charset="0"/>
              <a:buChar char="•"/>
            </a:pPr>
            <a:r>
              <a:rPr lang="en-US" dirty="0"/>
              <a:t>Embracing our authentic selves and experiences</a:t>
            </a:r>
          </a:p>
          <a:p>
            <a:pPr marL="285750" indent="-285750">
              <a:buFont typeface="Arial" panose="020B0604020202020204" pitchFamily="34" charset="0"/>
              <a:buChar char="•"/>
            </a:pPr>
            <a:r>
              <a:rPr lang="en-US" dirty="0"/>
              <a:t>Prioritizing self-care, mindfulness &amp; joy</a:t>
            </a:r>
          </a:p>
          <a:p>
            <a:pPr marL="285750" indent="-285750">
              <a:buFont typeface="Arial" panose="020B0604020202020204" pitchFamily="34" charset="0"/>
              <a:buChar char="•"/>
            </a:pPr>
            <a:r>
              <a:rPr lang="en-US" dirty="0"/>
              <a:t>Social Connection &amp; Authentic Relationships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11</a:t>
            </a:fld>
            <a:endParaRPr lang="en-US"/>
          </a:p>
        </p:txBody>
      </p:sp>
    </p:spTree>
    <p:extLst>
      <p:ext uri="{BB962C8B-B14F-4D97-AF65-F5344CB8AC3E}">
        <p14:creationId xmlns:p14="http://schemas.microsoft.com/office/powerpoint/2010/main" val="357236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AA7CD-7AD8-429C-93FB-DB498FBDC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AA7CD-7AD8-429C-93FB-DB498FBDC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6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 </a:t>
            </a:r>
          </a:p>
          <a:p>
            <a:r>
              <a:rPr lang="en-US"/>
              <a:t>Turn on Sound. </a:t>
            </a:r>
            <a:endParaRPr lang="en-US">
              <a:cs typeface="Calibri"/>
            </a:endParaRPr>
          </a:p>
          <a:p>
            <a:r>
              <a:rPr lang="en-US" dirty="0"/>
              <a:t>This is a short 2-minute video that can be helpful in inspiring participants at any stage of the workshop. </a:t>
            </a:r>
          </a:p>
          <a:p>
            <a:r>
              <a:rPr lang="en-US" dirty="0">
                <a:hlinkClick r:id="rId3"/>
              </a:rPr>
              <a:t>Love Your Tree 2021 - YouTube</a:t>
            </a:r>
            <a:r>
              <a:rPr lang="en-US" dirty="0"/>
              <a:t> </a:t>
            </a:r>
          </a:p>
          <a:p>
            <a:r>
              <a:rPr lang="en-US" dirty="0"/>
              <a:t>LINK: </a:t>
            </a:r>
            <a:r>
              <a:rPr lang="en-US">
                <a:hlinkClick r:id="rId3"/>
              </a:rPr>
              <a:t>https://www.youtube.com/watch?v=yTgkyJbmmTM&amp;t=1s</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E4AF03D-F373-4CE4-8285-46C56D16AE39}" type="slidenum">
              <a:rPr lang="en-US" smtClean="0"/>
              <a:t>14</a:t>
            </a:fld>
            <a:endParaRPr lang="en-US"/>
          </a:p>
        </p:txBody>
      </p:sp>
    </p:spTree>
    <p:extLst>
      <p:ext uri="{BB962C8B-B14F-4D97-AF65-F5344CB8AC3E}">
        <p14:creationId xmlns:p14="http://schemas.microsoft.com/office/powerpoint/2010/main" val="2130937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attendees to pull out their brainstorming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Download &amp; Print these activity sheets at www.loveyourtree.org …or simply have participants use a blank piece of paper and the prompts in this presentation as a guide.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AF03D-F373-4CE4-8285-46C56D16A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6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Open a discussion about trees. </a:t>
            </a:r>
            <a:r>
              <a:rPr lang="en-US" dirty="0"/>
              <a:t>Discuss favorite trees, parts of the tree: roots, branches and leaves, and what a tree needs to live and grow and how trees help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Possible discussion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What feelings do they evoke? What do they symbolize?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favorite trees, parts of the tree: roots, branches and leaves, and what a tree needs to live and grow.</a:t>
            </a:r>
            <a:endParaRPr lang="en-US" dirty="0">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Leaves receive rain for nourishment, and like our bodies, they need water, food (nutrients) to sustain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A tree is universal. Every child, every person across the globe recognizes the image of the tree.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From a wholistic perspective, the tree is a symbol of the positive nurturing, protecting and sheltering elements of life.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Some scientists believe trees can actually communicate with nearby trees and help care for one another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The root system establishes a connection to the earth, and like our toes, they extend outward to provide stability and a strong foundation.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latin typeface="Arial" panose="020B0604020202020204" pitchFamily="34" charset="0"/>
            </a:endParaRPr>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55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a:t>
            </a:r>
          </a:p>
          <a:p>
            <a:endParaRPr lang="en-US" dirty="0"/>
          </a:p>
          <a:p>
            <a:r>
              <a:rPr lang="en-US" dirty="0"/>
              <a:t>Show and Discuss Examples of similarities between trees and bodies.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C53CE-346C-42EB-9286-13E21796BA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51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Trees can symbolize many positive qualities and characteristics. </a:t>
            </a:r>
          </a:p>
          <a:p>
            <a:r>
              <a:rPr lang="en-US" dirty="0"/>
              <a:t>The Love Your Tree Campaign is embracing 5 Branches of Hope which are 5 qualities and characteristics of trees that we can embrace together and apply to our own lives.</a:t>
            </a:r>
            <a:br>
              <a:rPr lang="en-US" dirty="0"/>
            </a:b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18</a:t>
            </a:fld>
            <a:endParaRPr lang="en-US"/>
          </a:p>
        </p:txBody>
      </p:sp>
    </p:spTree>
    <p:extLst>
      <p:ext uri="{BB962C8B-B14F-4D97-AF65-F5344CB8AC3E}">
        <p14:creationId xmlns:p14="http://schemas.microsoft.com/office/powerpoint/2010/main" val="2168712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FACILITAOR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DIVERSITY &amp; UNIQUENESS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as trees are all unique in their shapes, functions, sizes, colors, growing patterns and blooming seasons, so are we!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Love Your Tree honors the natural beauty of diversity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beauty of our imperfections.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 their branches sprouting in different directions and roots attaching in different soils, every tree is an individual and no two are exactly alike in appearance or existence.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way, the tree can symbolize our individuality and our distinct paths as different experiences shape us into who we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Examples: </a:t>
            </a:r>
            <a:r>
              <a:rPr lang="en-US" sz="1200" i="1" kern="1200" dirty="0">
                <a:solidFill>
                  <a:schemeClr val="tx1"/>
                </a:solidFill>
                <a:effectLst/>
                <a:latin typeface="+mn-lt"/>
                <a:ea typeface="+mn-ea"/>
                <a:cs typeface="+mn-cs"/>
              </a:rPr>
              <a:t>“Like trees in a forest, we all grow in different ways and can find our own light”; “Like a tree, my body is unique and worthy of love.”; “Like a tree, I am more than my outward appearance.”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latin typeface="Arial" panose="020B0604020202020204" pitchFamily="34" charset="0"/>
            </a:endParaRPr>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7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general guidelines…we encourage you to MAKE IT YOUR OWN! </a:t>
            </a:r>
          </a:p>
        </p:txBody>
      </p:sp>
      <p:sp>
        <p:nvSpPr>
          <p:cNvPr id="4" name="Slide Number Placeholder 3"/>
          <p:cNvSpPr>
            <a:spLocks noGrp="1"/>
          </p:cNvSpPr>
          <p:nvPr>
            <p:ph type="sldNum" sz="quarter" idx="5"/>
          </p:nvPr>
        </p:nvSpPr>
        <p:spPr/>
        <p:txBody>
          <a:bodyPr/>
          <a:lstStyle/>
          <a:p>
            <a:fld id="{5E4AF03D-F373-4CE4-8285-46C56D16AE39}" type="slidenum">
              <a:rPr lang="en-US" smtClean="0"/>
              <a:t>2</a:t>
            </a:fld>
            <a:endParaRPr lang="en-US"/>
          </a:p>
        </p:txBody>
      </p:sp>
    </p:spTree>
    <p:extLst>
      <p:ext uri="{BB962C8B-B14F-4D97-AF65-F5344CB8AC3E}">
        <p14:creationId xmlns:p14="http://schemas.microsoft.com/office/powerpoint/2010/main" val="1669126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defRPr/>
            </a:pPr>
            <a:r>
              <a:rPr lang="en-US" b="1" i="0" dirty="0"/>
              <a:t>FACILITATOR NOTES: </a:t>
            </a:r>
          </a:p>
          <a:p>
            <a:pPr marL="0" lvl="0" indent="0">
              <a:spcAft>
                <a:spcPts val="1200"/>
              </a:spcAft>
              <a:buFont typeface="Arial" panose="020B0604020202020204" pitchFamily="34" charset="0"/>
              <a:buNone/>
              <a:defRPr/>
            </a:pPr>
            <a:endParaRPr lang="en-US" dirty="0"/>
          </a:p>
          <a:p>
            <a:pPr marL="0" lvl="0" indent="0">
              <a:spcAft>
                <a:spcPts val="1200"/>
              </a:spcAft>
              <a:buFont typeface="Arial" panose="020B0604020202020204" pitchFamily="34" charset="0"/>
              <a:buNone/>
              <a:defRPr/>
            </a:pPr>
            <a:r>
              <a:rPr lang="en-US" dirty="0"/>
              <a:t>Some of the ways trees can be diverse:</a:t>
            </a:r>
          </a:p>
          <a:p>
            <a:pPr marL="171450" lvl="0" indent="-171450">
              <a:spcAft>
                <a:spcPts val="1200"/>
              </a:spcAft>
              <a:buFont typeface="Arial" panose="020B0604020202020204" pitchFamily="34" charset="0"/>
              <a:buChar char="•"/>
              <a:defRPr/>
            </a:pPr>
            <a:r>
              <a:rPr lang="en-US" dirty="0"/>
              <a:t>Shapes</a:t>
            </a:r>
          </a:p>
          <a:p>
            <a:pPr marL="171450" lvl="0" indent="-171450">
              <a:spcAft>
                <a:spcPts val="1200"/>
              </a:spcAft>
              <a:buFont typeface="Arial" panose="020B0604020202020204" pitchFamily="34" charset="0"/>
              <a:buChar char="•"/>
              <a:defRPr/>
            </a:pPr>
            <a:r>
              <a:rPr lang="en-US" dirty="0"/>
              <a:t>Functions </a:t>
            </a:r>
          </a:p>
          <a:p>
            <a:pPr marL="171450" lvl="0" indent="-171450">
              <a:spcAft>
                <a:spcPts val="1200"/>
              </a:spcAft>
              <a:buFont typeface="Arial" panose="020B0604020202020204" pitchFamily="34" charset="0"/>
              <a:buChar char="•"/>
              <a:defRPr/>
            </a:pPr>
            <a:r>
              <a:rPr lang="en-US" dirty="0"/>
              <a:t>Sizes </a:t>
            </a:r>
          </a:p>
          <a:p>
            <a:pPr marL="171450" lvl="0" indent="-171450">
              <a:spcAft>
                <a:spcPts val="1200"/>
              </a:spcAft>
              <a:buFont typeface="Arial" panose="020B0604020202020204" pitchFamily="34" charset="0"/>
              <a:buChar char="•"/>
              <a:defRPr/>
            </a:pPr>
            <a:r>
              <a:rPr lang="en-US" dirty="0"/>
              <a:t>Colors </a:t>
            </a:r>
          </a:p>
          <a:p>
            <a:pPr marL="171450" lvl="0" indent="-171450">
              <a:spcAft>
                <a:spcPts val="1200"/>
              </a:spcAft>
              <a:buFont typeface="Arial" panose="020B0604020202020204" pitchFamily="34" charset="0"/>
              <a:buChar char="•"/>
              <a:defRPr/>
            </a:pPr>
            <a:r>
              <a:rPr lang="en-US" dirty="0"/>
              <a:t>growing patterns </a:t>
            </a:r>
          </a:p>
          <a:p>
            <a:pPr marL="171450" lvl="0" indent="-171450">
              <a:spcAft>
                <a:spcPts val="1200"/>
              </a:spcAft>
              <a:buFont typeface="Arial" panose="020B0604020202020204" pitchFamily="34" charset="0"/>
              <a:buChar char="•"/>
              <a:defRPr/>
            </a:pPr>
            <a:r>
              <a:rPr lang="en-US" dirty="0"/>
              <a:t>Blooming seasons </a:t>
            </a:r>
          </a:p>
          <a:p>
            <a:pPr marL="171450" lvl="0" indent="-171450">
              <a:spcAft>
                <a:spcPts val="1200"/>
              </a:spcAft>
              <a:buFont typeface="Arial" panose="020B0604020202020204" pitchFamily="34" charset="0"/>
              <a:buChar char="•"/>
              <a:defRPr/>
            </a:pPr>
            <a:r>
              <a:rPr lang="en-US" dirty="0"/>
              <a:t>Branching Patterns</a:t>
            </a:r>
          </a:p>
          <a:p>
            <a:pPr marL="171450" lvl="0" indent="-171450">
              <a:spcAft>
                <a:spcPts val="1200"/>
              </a:spcAft>
              <a:buFont typeface="Arial" panose="020B0604020202020204" pitchFamily="34" charset="0"/>
              <a:buChar char="•"/>
              <a:defRPr/>
            </a:pPr>
            <a:r>
              <a:rPr lang="en-US" dirty="0"/>
              <a:t>Root systems </a:t>
            </a:r>
          </a:p>
          <a:p>
            <a:pPr marL="171450" lvl="0" indent="-171450">
              <a:spcAft>
                <a:spcPts val="1200"/>
              </a:spcAft>
              <a:buFont typeface="Arial" panose="020B0604020202020204" pitchFamily="34" charset="0"/>
              <a:buChar char="•"/>
              <a:defRPr/>
            </a:pPr>
            <a:r>
              <a:rPr lang="en-US" dirty="0"/>
              <a:t>Soil preference</a:t>
            </a:r>
          </a:p>
          <a:p>
            <a:pPr marL="171450" lvl="0" indent="-171450">
              <a:spcAft>
                <a:spcPts val="1200"/>
              </a:spcAft>
              <a:buFont typeface="Arial" panose="020B0604020202020204" pitchFamily="34" charset="0"/>
              <a:buChar char="•"/>
              <a:defRPr/>
            </a:pPr>
            <a:r>
              <a:rPr lang="en-US" dirty="0"/>
              <a:t>Animal Habitat </a:t>
            </a:r>
          </a:p>
          <a:p>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21</a:t>
            </a:fld>
            <a:endParaRPr lang="en-US"/>
          </a:p>
        </p:txBody>
      </p:sp>
    </p:spTree>
    <p:extLst>
      <p:ext uri="{BB962C8B-B14F-4D97-AF65-F5344CB8AC3E}">
        <p14:creationId xmlns:p14="http://schemas.microsoft.com/office/powerpoint/2010/main" val="196084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FACILITATOR NOTES: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COMMUNITY &amp; CONNECTEDNESS</a:t>
            </a:r>
          </a:p>
          <a:p>
            <a:pPr marL="171450" lvl="0" indent="-171450" defTabSz="914400">
              <a:lnSpc>
                <a:spcPct val="100000"/>
              </a:lnSpc>
              <a:spcBef>
                <a:spcPts val="0"/>
              </a:spcBef>
              <a:spcAft>
                <a:spcPts val="1200"/>
              </a:spcAft>
              <a:defRPr/>
            </a:pPr>
            <a:r>
              <a:rPr lang="en-US" dirty="0"/>
              <a:t>Trees symbolize togetherness and serve as a reminder that we are never alone or isolated. </a:t>
            </a:r>
          </a:p>
          <a:p>
            <a:pPr marL="171450" lvl="0" indent="-171450" defTabSz="914400">
              <a:lnSpc>
                <a:spcPct val="100000"/>
              </a:lnSpc>
              <a:spcBef>
                <a:spcPts val="0"/>
              </a:spcBef>
              <a:spcAft>
                <a:spcPts val="1200"/>
              </a:spcAft>
              <a:defRPr/>
            </a:pPr>
            <a:r>
              <a:rPr lang="en-US" dirty="0"/>
              <a:t>Trees can communicate with one another through root systems </a:t>
            </a:r>
          </a:p>
          <a:p>
            <a:pPr marL="171450" lvl="0" indent="-171450" defTabSz="914400">
              <a:lnSpc>
                <a:spcPct val="100000"/>
              </a:lnSpc>
              <a:spcBef>
                <a:spcPts val="0"/>
              </a:spcBef>
              <a:spcAft>
                <a:spcPts val="1200"/>
              </a:spcAft>
              <a:defRPr/>
            </a:pPr>
            <a:r>
              <a:rPr lang="en-US" dirty="0"/>
              <a:t>Trees need one another to grow properly in a forest system? </a:t>
            </a:r>
          </a:p>
          <a:p>
            <a:pPr marL="171450" lvl="0" indent="-171450" defTabSz="914400">
              <a:lnSpc>
                <a:spcPct val="100000"/>
              </a:lnSpc>
              <a:spcBef>
                <a:spcPts val="0"/>
              </a:spcBef>
              <a:spcAft>
                <a:spcPts val="1200"/>
              </a:spcAft>
              <a:defRPr/>
            </a:pPr>
            <a:r>
              <a:rPr lang="en-US" dirty="0"/>
              <a:t>Even across continents and oceans, trees are constantly in a cycle of connection with the air we breathe and the environments we inhabit. </a:t>
            </a:r>
          </a:p>
          <a:p>
            <a:pPr marL="171450" lvl="0" indent="-171450" defTabSz="914400">
              <a:lnSpc>
                <a:spcPct val="100000"/>
              </a:lnSpc>
              <a:spcBef>
                <a:spcPts val="0"/>
              </a:spcBef>
              <a:spcAft>
                <a:spcPts val="1200"/>
              </a:spcAft>
              <a:defRPr/>
            </a:pPr>
            <a:r>
              <a:rPr lang="en-US" dirty="0"/>
              <a:t>Like trees, we are deeply connected to each other and the world even beyond our own family tree.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latin typeface="Arial" panose="020B0604020202020204" pitchFamily="34" charset="0"/>
            </a:endParaRPr>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2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FACILITATOR NOTES: </a:t>
            </a:r>
          </a:p>
          <a:p>
            <a:pPr marL="0" lvl="0" indent="0">
              <a:spcAft>
                <a:spcPts val="1200"/>
              </a:spcAft>
              <a:buFont typeface="Arial" panose="020B0604020202020204" pitchFamily="34" charset="0"/>
              <a:buNone/>
              <a:defRPr/>
            </a:pPr>
            <a:endParaRPr lang="en-US" dirty="0"/>
          </a:p>
          <a:p>
            <a:pPr marL="0" lvl="0" indent="0">
              <a:spcAft>
                <a:spcPts val="1200"/>
              </a:spcAft>
              <a:buFont typeface="Arial" panose="020B0604020202020204" pitchFamily="34" charset="0"/>
              <a:buNone/>
              <a:defRPr/>
            </a:pPr>
            <a:r>
              <a:rPr lang="en-US" dirty="0"/>
              <a:t>Rooted in Research: </a:t>
            </a:r>
          </a:p>
          <a:p>
            <a:r>
              <a:rPr lang="en-US" sz="1200" b="0" i="0" kern="1200" dirty="0">
                <a:solidFill>
                  <a:schemeClr val="tx1"/>
                </a:solidFill>
                <a:effectLst/>
                <a:latin typeface="+mn-lt"/>
                <a:ea typeface="+mn-ea"/>
                <a:cs typeface="+mn-cs"/>
              </a:rPr>
              <a:t>“Recently, researchers and citizen scientists made the surprising revelation that trees communicate with each other through an underground system of soil fungi and other methods. Complex social networks help trees survive and thrive by transferring resources to each other, sending defense signals, communicating with their kin, and more.”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root system establishes a connection to the earth, and like our toes, they extend outward to provide stability and a strong foundation. </a:t>
            </a:r>
          </a:p>
          <a:p>
            <a:pPr marL="0" lvl="0" indent="0">
              <a:spcAft>
                <a:spcPts val="1200"/>
              </a:spcAft>
              <a:buFont typeface="Arial" panose="020B0604020202020204" pitchFamily="34" charset="0"/>
              <a:buNone/>
              <a:defRPr/>
            </a:pPr>
            <a:endParaRPr lang="en-US" dirty="0"/>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altLang="en-US" i="1" dirty="0">
                <a:solidFill>
                  <a:srgbClr val="4BACC6">
                    <a:lumMod val="50000"/>
                  </a:srgbClr>
                </a:solidFill>
                <a:latin typeface="Arial"/>
              </a:rPr>
              <a:t>Like a tree...I have roots: my family, my spirit, and the love I receive.”</a:t>
            </a:r>
          </a:p>
          <a:p>
            <a:pPr marL="0" lvl="0" indent="0">
              <a:spcAft>
                <a:spcPts val="1200"/>
              </a:spcAft>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24</a:t>
            </a:fld>
            <a:endParaRPr lang="en-US"/>
          </a:p>
        </p:txBody>
      </p:sp>
    </p:spTree>
    <p:extLst>
      <p:ext uri="{BB962C8B-B14F-4D97-AF65-F5344CB8AC3E}">
        <p14:creationId xmlns:p14="http://schemas.microsoft.com/office/powerpoint/2010/main" val="415533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lvl="0" indent="-171450">
              <a:spcAft>
                <a:spcPts val="1200"/>
              </a:spcAft>
              <a:defRPr/>
            </a:pPr>
            <a:r>
              <a:rPr lang="en-US" dirty="0"/>
              <a:t>FACILITATOR NOTES:</a:t>
            </a:r>
          </a:p>
          <a:p>
            <a:pPr marL="171450" lvl="0" indent="-171450">
              <a:spcAft>
                <a:spcPts val="120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STRENGTH &amp; GROWTH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Different types of trees stand strong all over the world and display their strength in a variety of ways. Some spread their roots deep or wide into the soil to ground and stabilize themselves.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Others grow right into the edges of cliffs or are perfectly suited stay upright during a hurricane.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Just as trees grow strong, we can grow stronger physically and mentally.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the same way that trees are essential for life and are used for structure, comfort, nourishment and relaxation, we too have many strengths to share with the world.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Examples:</a:t>
            </a:r>
            <a:r>
              <a:rPr lang="en-US" sz="1200" i="1" kern="1200" dirty="0">
                <a:solidFill>
                  <a:schemeClr val="tx1"/>
                </a:solidFill>
                <a:effectLst/>
                <a:latin typeface="+mn-lt"/>
                <a:ea typeface="+mn-ea"/>
                <a:cs typeface="+mn-cs"/>
              </a:rPr>
              <a:t> “Like a tree I can get through difficult storms.”; “Like a tree, I have many strengths and grow with every challenge.”; “Like a tree, my body is growing in its own wonderful way” </a:t>
            </a:r>
            <a:endParaRPr lang="en-US" sz="1200" kern="1200" dirty="0">
              <a:solidFill>
                <a:schemeClr val="tx1"/>
              </a:solidFill>
              <a:effectLst/>
              <a:latin typeface="+mn-lt"/>
              <a:ea typeface="+mn-ea"/>
              <a:cs typeface="+mn-cs"/>
            </a:endParaRPr>
          </a:p>
          <a:p>
            <a:pPr defTabSz="914400">
              <a:lnSpc>
                <a:spcPct val="100000"/>
              </a:lnSpc>
              <a:spcBef>
                <a:spcPts val="0"/>
              </a:spcBef>
              <a:spcAft>
                <a:spcPts val="1200"/>
              </a:spcAft>
              <a:defRPr/>
            </a:pPr>
            <a:endParaRPr lang="en-US" dirty="0"/>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732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defRPr/>
            </a:pPr>
            <a:r>
              <a:rPr lang="en-US" dirty="0"/>
              <a:t>FACILITATOR NOTES: </a:t>
            </a:r>
          </a:p>
          <a:p>
            <a:pPr marL="0" lvl="0" indent="0">
              <a:spcAft>
                <a:spcPts val="1200"/>
              </a:spcAft>
              <a:buFont typeface="Arial" panose="020B0604020202020204" pitchFamily="34" charset="0"/>
              <a:buNone/>
              <a:defRPr/>
            </a:pP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Different types of trees stand strong all over the world 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Trees display their strength in a variety of ways.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Some spread their roots deep or wide into the soil to ground and stabilize themselves.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Others grow right into the edges of cliffs or are perfectly suited to stay upright during a hurricane.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Just as trees grow strong, we can grow stronger physically and mentally.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 the same way that trees are essential for life and are used for structure, comfort, nourishment and relaxation, we too have many strengths to share with the world.</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Examples: </a:t>
            </a:r>
            <a:r>
              <a:rPr lang="en-US" sz="1200" b="0" i="1" u="none" strike="noStrike" kern="1200" baseline="0" dirty="0">
                <a:solidFill>
                  <a:schemeClr val="tx1"/>
                </a:solidFill>
                <a:latin typeface="+mn-lt"/>
                <a:ea typeface="+mn-ea"/>
                <a:cs typeface="+mn-cs"/>
              </a:rPr>
              <a:t>“Like a tree I can get through difficult storms.” “Like a tree,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AF03D-F373-4CE4-8285-46C56D16A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9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lvl="0" indent="-171450">
              <a:spcAft>
                <a:spcPts val="1200"/>
              </a:spcAft>
              <a:defRPr/>
            </a:pPr>
            <a:r>
              <a:rPr lang="en-US" dirty="0"/>
              <a:t>FACILITATOR NOTES:</a:t>
            </a:r>
          </a:p>
          <a:p>
            <a:pPr marL="171450" lvl="0" indent="-171450">
              <a:spcAft>
                <a:spcPts val="1200"/>
              </a:spcAft>
              <a:defRPr/>
            </a:pPr>
            <a:endParaRPr lang="en-US" dirty="0"/>
          </a:p>
          <a:p>
            <a:pPr defTabSz="914400">
              <a:lnSpc>
                <a:spcPct val="100000"/>
              </a:lnSpc>
              <a:spcBef>
                <a:spcPts val="0"/>
              </a:spcBef>
              <a:spcAft>
                <a:spcPts val="1200"/>
              </a:spcAft>
              <a:defRPr/>
            </a:pPr>
            <a:r>
              <a:rPr lang="en-US" dirty="0"/>
              <a:t>Some trees lose their leaves, but new buds appear, and fresh leaves unfurl in the spring. </a:t>
            </a:r>
          </a:p>
          <a:p>
            <a:pPr defTabSz="914400">
              <a:lnSpc>
                <a:spcPct val="100000"/>
              </a:lnSpc>
              <a:spcBef>
                <a:spcPts val="0"/>
              </a:spcBef>
              <a:spcAft>
                <a:spcPts val="1200"/>
              </a:spcAft>
              <a:defRPr/>
            </a:pPr>
            <a:r>
              <a:rPr lang="en-US" dirty="0"/>
              <a:t>Other trees stay green through unexpected droughts or serve as shelter through the coldest winters. </a:t>
            </a:r>
          </a:p>
          <a:p>
            <a:pPr defTabSz="914400">
              <a:lnSpc>
                <a:spcPct val="100000"/>
              </a:lnSpc>
              <a:spcBef>
                <a:spcPts val="0"/>
              </a:spcBef>
              <a:spcAft>
                <a:spcPts val="1200"/>
              </a:spcAft>
              <a:defRPr/>
            </a:pPr>
            <a:r>
              <a:rPr lang="en-US" dirty="0"/>
              <a:t>Over time, trees adapt to unexpected situations, often growing over or around barriers.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RESILIENCE &amp; CHANGE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Even when trees lose their leaves or look bare during winter, new buds appear, and fresh leaves unfurl in the spring.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Other trees stay green through unexpected droughts or serve as shelter through the coldest winters.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Over time, trees adapt to unexpected situations, often growing over or around barriers like sidewalks and fences and sprouting new branches. </a:t>
            </a:r>
          </a:p>
          <a:p>
            <a:pPr defTabSz="914400">
              <a:lnSpc>
                <a:spcPct val="100000"/>
              </a:lnSpc>
              <a:spcBef>
                <a:spcPts val="0"/>
              </a:spcBef>
              <a:spcAft>
                <a:spcPts val="1200"/>
              </a:spcAft>
              <a:defRPr/>
            </a:pPr>
            <a:endParaRPr lang="en-US" dirty="0"/>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00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defRPr/>
            </a:pPr>
            <a:r>
              <a:rPr lang="en-US" dirty="0"/>
              <a:t>FACILITATOR NOTES: </a:t>
            </a:r>
          </a:p>
          <a:p>
            <a:pPr marL="0" lvl="0" indent="0">
              <a:spcAft>
                <a:spcPts val="1200"/>
              </a:spcAft>
              <a:buFont typeface="Arial" panose="020B0604020202020204" pitchFamily="34" charset="0"/>
              <a:buNone/>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similar to how people grow and change over a lifetime, and it reminds us that we can adapt to all types of unforeseen circumstances.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Examples: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“Like a tree, my mind is blooming”;; “Like a tree, my body changes through the seasons on my life.” </a:t>
            </a:r>
            <a:endParaRPr lang="en-US" sz="1200" kern="1200" dirty="0">
              <a:solidFill>
                <a:schemeClr val="tx1"/>
              </a:solidFill>
              <a:effectLst/>
              <a:latin typeface="+mn-lt"/>
              <a:ea typeface="+mn-ea"/>
              <a:cs typeface="+mn-cs"/>
            </a:endParaRPr>
          </a:p>
          <a:p>
            <a:pPr marL="0" lvl="0" indent="0">
              <a:spcAft>
                <a:spcPts val="1200"/>
              </a:spcAft>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30</a:t>
            </a:fld>
            <a:endParaRPr lang="en-US"/>
          </a:p>
        </p:txBody>
      </p:sp>
    </p:spTree>
    <p:extLst>
      <p:ext uri="{BB962C8B-B14F-4D97-AF65-F5344CB8AC3E}">
        <p14:creationId xmlns:p14="http://schemas.microsoft.com/office/powerpoint/2010/main" val="329742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200"/>
              </a:spcAft>
              <a:buClrTx/>
              <a:buSzTx/>
              <a:buFontTx/>
              <a:buNone/>
              <a:tabLst/>
              <a:defRPr/>
            </a:pPr>
            <a:r>
              <a:rPr lang="en-US" sz="1200" b="1" dirty="0"/>
              <a:t>FACILITATOR NOTES: </a:t>
            </a:r>
          </a:p>
          <a:p>
            <a:pPr marL="171450" lvl="0" indent="-171450">
              <a:spcAft>
                <a:spcPts val="1200"/>
              </a:spcAft>
              <a:defRPr/>
            </a:pPr>
            <a:endParaRPr lang="en-US" dirty="0"/>
          </a:p>
          <a:p>
            <a:pPr marL="171450" lvl="0" indent="-171450">
              <a:spcAft>
                <a:spcPts val="1200"/>
              </a:spcAft>
              <a:defRPr/>
            </a:pPr>
            <a:endParaRPr lang="en-US" dirty="0"/>
          </a:p>
          <a:p>
            <a:pPr marL="171450" lvl="0" indent="-171450">
              <a:spcAft>
                <a:spcPts val="1200"/>
              </a:spcAft>
              <a:defRPr/>
            </a:pPr>
            <a:r>
              <a:rPr lang="en-US" dirty="0"/>
              <a:t>Forests are known to have a calming effect on mood and provide a wonderful atmosphere for mindfulness and self-reflection. </a:t>
            </a:r>
          </a:p>
          <a:p>
            <a:pPr marL="171450" lvl="0" indent="-171450">
              <a:spcAft>
                <a:spcPts val="1200"/>
              </a:spcAft>
              <a:defRPr/>
            </a:pPr>
            <a:r>
              <a:rPr lang="en-US" dirty="0"/>
              <a:t>Imagine all the different ways we interact with trees at different ages…</a:t>
            </a:r>
          </a:p>
          <a:p>
            <a:pPr marL="171450" lvl="0" indent="-171450">
              <a:spcAft>
                <a:spcPts val="1200"/>
              </a:spcAft>
              <a:defRPr/>
            </a:pPr>
            <a:r>
              <a:rPr lang="en-US" dirty="0"/>
              <a:t>Love Your Tree uses the tree symbol to encourage rest, meditation, playfulness, peace, and connection with nature as a form of self-care and joy.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latin typeface="Arial" panose="020B0604020202020204" pitchFamily="34" charset="0"/>
            </a:endParaRPr>
          </a:p>
          <a:p>
            <a:pPr marL="171450" indent="-171450">
              <a:buFont typeface="Arial" panose="020B0604020202020204" pitchFamily="34" charset="0"/>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226D6B-1E6E-47C3-A820-2C9AF1BE5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175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FACILITATOR NOTES: </a:t>
            </a:r>
          </a:p>
          <a:p>
            <a:pPr marL="0" lvl="0" indent="0">
              <a:spcAft>
                <a:spcPts val="1200"/>
              </a:spcAft>
              <a:buFont typeface="Arial" panose="020B0604020202020204" pitchFamily="34" charset="0"/>
              <a:buNone/>
              <a:defRPr/>
            </a:pPr>
            <a:endParaRPr lang="en-US" dirty="0"/>
          </a:p>
          <a:p>
            <a:pPr marL="0" lvl="0" indent="0">
              <a:spcAft>
                <a:spcPts val="1200"/>
              </a:spcAft>
              <a:buFont typeface="Arial" panose="020B0604020202020204" pitchFamily="34" charset="0"/>
              <a:buNone/>
              <a:defRPr/>
            </a:pPr>
            <a:r>
              <a:rPr lang="en-US" dirty="0"/>
              <a:t>Rooted in Research: </a:t>
            </a:r>
          </a:p>
          <a:p>
            <a:pPr marL="0" lvl="0" indent="0">
              <a:spcAft>
                <a:spcPts val="1200"/>
              </a:spcAft>
              <a:buFont typeface="Arial" panose="020B0604020202020204" pitchFamily="34" charset="0"/>
              <a:buNone/>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Walking through a forest is known to have a calming effect on mood and provides a wonderful atmosphere for mindfulness and self-reflection.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Imagine all the different ways we interact with trees - relaxing in a hammock strung between two old trunks, kids climbing and laughing in the branches, or simply sitting and watching the wind blow through the leaves.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Love Your Tree uses the tree symbol to encourage rest, meditation, playfulness, peace, and connection with nature as a form of self-care and joy.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Examples: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“Like a tree, I can be still.” “Like trees in the wind, I am relaxed with each breath.” “Like a tree full of playful kids, I am full of joy.”</a:t>
            </a:r>
            <a:endParaRPr lang="en-US" sz="12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Forest bathing has been shown to </a:t>
            </a:r>
            <a:r>
              <a:rPr lang="en-US" dirty="0">
                <a:hlinkClick r:id="rId3"/>
              </a:rPr>
              <a:t>lower your heart rate</a:t>
            </a:r>
            <a:r>
              <a:rPr lang="en-US" dirty="0"/>
              <a:t> and </a:t>
            </a:r>
            <a:r>
              <a:rPr lang="en-US" dirty="0">
                <a:hlinkClick r:id="rId4"/>
              </a:rPr>
              <a:t>blood pressure</a:t>
            </a:r>
            <a:r>
              <a:rPr lang="en-US" dirty="0"/>
              <a:t>. It has a whole host of positive mood effects, including a </a:t>
            </a:r>
            <a:r>
              <a:rPr lang="en-US" dirty="0">
                <a:hlinkClick r:id="rId5"/>
              </a:rPr>
              <a:t>reduction in hostility and depression</a:t>
            </a:r>
            <a:r>
              <a:rPr lang="en-US" dirty="0"/>
              <a:t>. Forest bathing also decreases</a:t>
            </a:r>
            <a:r>
              <a:rPr lang="en-US" dirty="0">
                <a:hlinkClick r:id="rId6"/>
              </a:rPr>
              <a:t> fatigue, anxiety and confusion,</a:t>
            </a:r>
            <a:r>
              <a:rPr lang="en-US" dirty="0"/>
              <a:t> and generally has a strong relaxing effect.</a:t>
            </a:r>
          </a:p>
          <a:p>
            <a:pPr marL="0" lvl="0" indent="0">
              <a:spcAft>
                <a:spcPts val="1200"/>
              </a:spcAft>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33</a:t>
            </a:fld>
            <a:endParaRPr lang="en-US"/>
          </a:p>
        </p:txBody>
      </p:sp>
    </p:spTree>
    <p:extLst>
      <p:ext uri="{BB962C8B-B14F-4D97-AF65-F5344CB8AC3E}">
        <p14:creationId xmlns:p14="http://schemas.microsoft.com/office/powerpoint/2010/main" val="2384091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AA7CD-7AD8-429C-93FB-DB498FBDC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4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tree is a universal symbol for growth, resilience, strength and the beauty of individual differences and diversity. Just like humans, every tree in the forest is unique, yet trees remain connected to one another and the world around them in powerful ways. Through participation in Love Your Tree, we are encouraged to explore the tree metaphor and share creative expressions of acceptance and gratitude for the unique form of our mind, bodies and our lives, and the many ways in which we get stronger and heal through creativity and connection with others.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C53CE-346C-42EB-9286-13E21796BA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63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AA7CD-7AD8-429C-93FB-DB498FBDC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009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Facilitator Notes: </a:t>
            </a:r>
          </a:p>
          <a:p>
            <a:endParaRPr lang="en-US" b="1" dirty="0">
              <a:cs typeface="Calibri"/>
            </a:endParaRPr>
          </a:p>
          <a:p>
            <a:pPr marL="171450" indent="-171450">
              <a:lnSpc>
                <a:spcPct val="140000"/>
              </a:lnSpc>
              <a:spcBef>
                <a:spcPts val="400"/>
              </a:spcBef>
              <a:spcAft>
                <a:spcPts val="450"/>
              </a:spcAft>
              <a:buFont typeface="Arial"/>
              <a:buChar char="•"/>
            </a:pPr>
            <a:r>
              <a:rPr lang="en-US" dirty="0"/>
              <a:t>In what ways can you use this project to express gratitude for your body and what it does for you each day?  </a:t>
            </a:r>
          </a:p>
          <a:p>
            <a:pPr marL="171450" indent="-171450">
              <a:lnSpc>
                <a:spcPct val="140000"/>
              </a:lnSpc>
              <a:spcBef>
                <a:spcPts val="400"/>
              </a:spcBef>
              <a:spcAft>
                <a:spcPts val="450"/>
              </a:spcAft>
              <a:buFont typeface="Arial"/>
              <a:buChar char="•"/>
            </a:pPr>
            <a:r>
              <a:rPr lang="en-US" dirty="0"/>
              <a:t>Think about ways trees can function for us too! Example: Trees AND bodies can allow us to have fun!</a:t>
            </a:r>
          </a:p>
          <a:p>
            <a:pPr marL="171450" indent="-171450">
              <a:lnSpc>
                <a:spcPct val="140000"/>
              </a:lnSpc>
              <a:spcBef>
                <a:spcPts val="400"/>
              </a:spcBef>
              <a:spcAft>
                <a:spcPts val="450"/>
              </a:spcAft>
              <a:buFont typeface="Arial"/>
              <a:buChar char="•"/>
            </a:pPr>
            <a:r>
              <a:rPr lang="en-US" dirty="0"/>
              <a:t>In what ways can you use this project to challenge harmful appearance ideals, media messaging re: beauty or diet culture? </a:t>
            </a:r>
          </a:p>
          <a:p>
            <a:pPr marL="171450" indent="-171450">
              <a:lnSpc>
                <a:spcPct val="140000"/>
              </a:lnSpc>
              <a:spcBef>
                <a:spcPts val="400"/>
              </a:spcBef>
              <a:spcAft>
                <a:spcPts val="450"/>
              </a:spcAft>
              <a:buFont typeface="Arial"/>
              <a:buChar char="•"/>
            </a:pPr>
            <a:r>
              <a:rPr lang="en-US" dirty="0"/>
              <a:t>How do you want people to feel when they see your poster?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7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70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40000"/>
              </a:lnSpc>
              <a:spcBef>
                <a:spcPts val="400"/>
              </a:spcBef>
              <a:spcAft>
                <a:spcPts val="450"/>
              </a:spcAft>
              <a:buClrTx/>
              <a:buSzTx/>
              <a:buFont typeface="Arial"/>
              <a:buNone/>
              <a:tabLst/>
              <a:defRPr/>
            </a:pPr>
            <a:r>
              <a:rPr lang="en-US" sz="1200" b="1" dirty="0"/>
              <a:t>FACILITATOR NOTES: </a:t>
            </a:r>
          </a:p>
          <a:p>
            <a:pPr marL="0" indent="0">
              <a:lnSpc>
                <a:spcPct val="140000"/>
              </a:lnSpc>
              <a:spcBef>
                <a:spcPts val="400"/>
              </a:spcBef>
              <a:spcAft>
                <a:spcPts val="450"/>
              </a:spcAft>
              <a:buFont typeface="Arial"/>
              <a:buNone/>
            </a:pPr>
            <a:endParaRPr lang="en-US" dirty="0">
              <a:cs typeface="Calibri"/>
            </a:endParaRPr>
          </a:p>
          <a:p>
            <a:pPr marL="171450" indent="-171450">
              <a:lnSpc>
                <a:spcPct val="140000"/>
              </a:lnSpc>
              <a:spcBef>
                <a:spcPts val="400"/>
              </a:spcBef>
              <a:spcAft>
                <a:spcPts val="450"/>
              </a:spcAft>
              <a:buFont typeface="Arial"/>
              <a:buChar char="•"/>
            </a:pPr>
            <a:r>
              <a:rPr lang="en-US" dirty="0">
                <a:cs typeface="Calibri"/>
              </a:rPr>
              <a:t>*Optional – if participants sketch their body/tree on separate papers or you have access to sketching paper they can overlay them in front of a light or window to see if they fit together or to consider how they might begin to combine them into one</a:t>
            </a: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39</a:t>
            </a:fld>
            <a:endParaRPr lang="en-US"/>
          </a:p>
        </p:txBody>
      </p:sp>
    </p:spTree>
    <p:extLst>
      <p:ext uri="{BB962C8B-B14F-4D97-AF65-F5344CB8AC3E}">
        <p14:creationId xmlns:p14="http://schemas.microsoft.com/office/powerpoint/2010/main" val="3657281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40000"/>
              </a:lnSpc>
              <a:spcBef>
                <a:spcPts val="400"/>
              </a:spcBef>
              <a:spcAft>
                <a:spcPts val="450"/>
              </a:spcAft>
              <a:buClrTx/>
              <a:buSzTx/>
              <a:buFont typeface="Arial"/>
              <a:buNone/>
              <a:tabLst/>
              <a:defRPr/>
            </a:pPr>
            <a:r>
              <a:rPr lang="en-US" sz="1200" b="1" dirty="0"/>
              <a:t>FACILITATOR NOTES: </a:t>
            </a:r>
          </a:p>
          <a:p>
            <a:pPr marL="0" indent="0">
              <a:lnSpc>
                <a:spcPct val="140000"/>
              </a:lnSpc>
              <a:spcBef>
                <a:spcPts val="400"/>
              </a:spcBef>
              <a:spcAft>
                <a:spcPts val="450"/>
              </a:spcAft>
              <a:buFont typeface="Arial"/>
              <a:buNone/>
            </a:pPr>
            <a:endParaRPr lang="en-US" dirty="0">
              <a:cs typeface="Calibri"/>
            </a:endParaRPr>
          </a:p>
          <a:p>
            <a:pPr marL="171450" indent="-171450">
              <a:lnSpc>
                <a:spcPct val="140000"/>
              </a:lnSpc>
              <a:spcBef>
                <a:spcPts val="400"/>
              </a:spcBef>
              <a:spcAft>
                <a:spcPts val="450"/>
              </a:spcAft>
              <a:buFont typeface="Arial"/>
              <a:buChar char="•"/>
            </a:pPr>
            <a:r>
              <a:rPr lang="en-US" dirty="0">
                <a:cs typeface="Calibri"/>
              </a:rPr>
              <a:t>*Optional – if participants sketch their body/tree on separate papers or you have access to sketching paper they can overlay them in front of a light or window to see if they fit together or to consider how they might begin to combine them into one</a:t>
            </a: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40</a:t>
            </a:fld>
            <a:endParaRPr lang="en-US"/>
          </a:p>
        </p:txBody>
      </p:sp>
    </p:spTree>
    <p:extLst>
      <p:ext uri="{BB962C8B-B14F-4D97-AF65-F5344CB8AC3E}">
        <p14:creationId xmlns:p14="http://schemas.microsoft.com/office/powerpoint/2010/main" val="3927591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FACILITATOR NOTES: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type of artwork can I submit?</a:t>
            </a:r>
          </a:p>
          <a:p>
            <a:r>
              <a:rPr lang="en-US" sz="1200" b="0" i="1" u="none" strike="noStrike" kern="1200" baseline="0" dirty="0">
                <a:solidFill>
                  <a:schemeClr val="tx1"/>
                </a:solidFill>
                <a:latin typeface="+mn-lt"/>
                <a:ea typeface="+mn-ea"/>
                <a:cs typeface="+mn-cs"/>
              </a:rPr>
              <a:t>Love Your Tree </a:t>
            </a:r>
            <a:r>
              <a:rPr lang="en-US" sz="1200" b="0" i="0" u="none" strike="noStrike" kern="1200" baseline="0" dirty="0">
                <a:solidFill>
                  <a:schemeClr val="tx1"/>
                </a:solidFill>
                <a:latin typeface="+mn-lt"/>
                <a:ea typeface="+mn-ea"/>
                <a:cs typeface="+mn-cs"/>
              </a:rPr>
              <a:t>is all about creativity! Traditionally, entries have been in the form of posters (paintings, drawings, etc.)</a:t>
            </a:r>
          </a:p>
          <a:p>
            <a:r>
              <a:rPr lang="en-US" sz="1200" b="0" i="0" u="none" strike="noStrike" kern="1200" baseline="0" dirty="0">
                <a:solidFill>
                  <a:schemeClr val="tx1"/>
                </a:solidFill>
                <a:latin typeface="+mn-lt"/>
                <a:ea typeface="+mn-ea"/>
                <a:cs typeface="+mn-cs"/>
              </a:rPr>
              <a:t>or other forms of visual art such as photography and digital design work. However, we were so inspired by all of the</a:t>
            </a:r>
          </a:p>
          <a:p>
            <a:r>
              <a:rPr lang="en-US" sz="1200" b="0" i="0" u="none" strike="noStrike" kern="1200" baseline="0" dirty="0">
                <a:solidFill>
                  <a:schemeClr val="tx1"/>
                </a:solidFill>
                <a:latin typeface="+mn-lt"/>
                <a:ea typeface="+mn-ea"/>
                <a:cs typeface="+mn-cs"/>
              </a:rPr>
              <a:t>new submissions last year (like this beautiful song) that we’re encouraging everyone to keep thinking outside the box!</a:t>
            </a:r>
          </a:p>
          <a:p>
            <a:r>
              <a:rPr lang="en-US" sz="1200" b="0" i="0" u="none" strike="noStrike" kern="1200" baseline="0" dirty="0">
                <a:solidFill>
                  <a:schemeClr val="tx1"/>
                </a:solidFill>
                <a:latin typeface="+mn-lt"/>
                <a:ea typeface="+mn-ea"/>
                <a:cs typeface="+mn-cs"/>
              </a:rPr>
              <a:t>Posters, poems, collages, spoken word, </a:t>
            </a:r>
            <a:r>
              <a:rPr lang="en-US" sz="1200" b="0" i="0" u="none" strike="noStrike" kern="1200" baseline="0" dirty="0" err="1">
                <a:solidFill>
                  <a:schemeClr val="tx1"/>
                </a:solidFill>
                <a:latin typeface="+mn-lt"/>
                <a:ea typeface="+mn-ea"/>
                <a:cs typeface="+mn-cs"/>
              </a:rPr>
              <a:t>TikTok</a:t>
            </a:r>
            <a:r>
              <a:rPr lang="en-US" sz="1200" b="0" i="0" u="none" strike="noStrike" kern="1200" baseline="0" dirty="0">
                <a:solidFill>
                  <a:schemeClr val="tx1"/>
                </a:solidFill>
                <a:latin typeface="+mn-lt"/>
                <a:ea typeface="+mn-ea"/>
                <a:cs typeface="+mn-cs"/>
              </a:rPr>
              <a:t> videos, choreography, sculpture — as long as you can send it (or a photo</a:t>
            </a:r>
          </a:p>
          <a:p>
            <a:r>
              <a:rPr lang="en-US" sz="1200" b="0" i="0" u="none" strike="noStrike" kern="1200" baseline="0" dirty="0">
                <a:solidFill>
                  <a:schemeClr val="tx1"/>
                </a:solidFill>
                <a:latin typeface="+mn-lt"/>
                <a:ea typeface="+mn-ea"/>
                <a:cs typeface="+mn-cs"/>
              </a:rPr>
              <a:t>of it) to us, it belongs in the </a:t>
            </a:r>
            <a:r>
              <a:rPr lang="en-US" sz="1200" b="0" i="1" u="none" strike="noStrike" kern="1200" baseline="0" dirty="0">
                <a:solidFill>
                  <a:schemeClr val="tx1"/>
                </a:solidFill>
                <a:latin typeface="+mn-lt"/>
                <a:ea typeface="+mn-ea"/>
                <a:cs typeface="+mn-cs"/>
              </a:rPr>
              <a:t>Love Your Tree </a:t>
            </a:r>
            <a:r>
              <a:rPr lang="en-US" sz="1200" b="0" i="0" u="none" strike="noStrike" kern="1200" baseline="0" dirty="0">
                <a:solidFill>
                  <a:schemeClr val="tx1"/>
                </a:solidFill>
                <a:latin typeface="+mn-lt"/>
                <a:ea typeface="+mn-ea"/>
                <a:cs typeface="+mn-cs"/>
              </a:rPr>
              <a:t>gallery! Here are some tips for submitting various forms of artwork:</a:t>
            </a:r>
          </a:p>
          <a:p>
            <a:r>
              <a:rPr lang="en-US" sz="1200" b="0" i="0" u="none" strike="noStrike" kern="1200" baseline="0" dirty="0">
                <a:solidFill>
                  <a:schemeClr val="tx1"/>
                </a:solidFill>
                <a:latin typeface="+mn-lt"/>
                <a:ea typeface="+mn-ea"/>
                <a:cs typeface="+mn-cs"/>
              </a:rPr>
              <a:t>• Visual 2D or 3D artwork (posters, paintings, drawings, graphic design, etc.)</a:t>
            </a:r>
          </a:p>
          <a:p>
            <a:r>
              <a:rPr lang="en-US" sz="1200" b="0" i="0" u="none" strike="noStrike" kern="1200" baseline="0" dirty="0">
                <a:solidFill>
                  <a:schemeClr val="tx1"/>
                </a:solidFill>
                <a:latin typeface="+mn-lt"/>
                <a:ea typeface="+mn-ea"/>
                <a:cs typeface="+mn-cs"/>
              </a:rPr>
              <a:t>— Submit photo file (JPEG, PNG)</a:t>
            </a:r>
          </a:p>
          <a:p>
            <a:r>
              <a:rPr lang="en-US" sz="1200" b="0" i="0" u="none" strike="noStrike" kern="1200" baseline="0" dirty="0">
                <a:solidFill>
                  <a:schemeClr val="tx1"/>
                </a:solidFill>
                <a:latin typeface="+mn-lt"/>
                <a:ea typeface="+mn-ea"/>
                <a:cs typeface="+mn-cs"/>
              </a:rPr>
              <a:t>• Written works of art (poems, stories, lyrics, etc.)</a:t>
            </a:r>
          </a:p>
          <a:p>
            <a:r>
              <a:rPr lang="en-US" sz="1200" b="0" i="0" u="none" strike="noStrike" kern="1200" baseline="0" dirty="0">
                <a:solidFill>
                  <a:schemeClr val="tx1"/>
                </a:solidFill>
                <a:latin typeface="+mn-lt"/>
                <a:ea typeface="+mn-ea"/>
                <a:cs typeface="+mn-cs"/>
              </a:rPr>
              <a:t>— Submit document file (.doc or PDF)</a:t>
            </a:r>
          </a:p>
          <a:p>
            <a:r>
              <a:rPr lang="en-US" sz="1200" b="0" i="0" u="none" strike="noStrike" kern="1200" baseline="0" dirty="0">
                <a:solidFill>
                  <a:schemeClr val="tx1"/>
                </a:solidFill>
                <a:latin typeface="+mn-lt"/>
                <a:ea typeface="+mn-ea"/>
                <a:cs typeface="+mn-cs"/>
              </a:rPr>
              <a:t>• Visual/Movement performances (spoken word, choreographed dance, theatrical performance, etc.)</a:t>
            </a:r>
          </a:p>
          <a:p>
            <a:r>
              <a:rPr lang="nn-NO" sz="1200" b="0" i="0" u="none" strike="noStrike" kern="1200" baseline="0" dirty="0">
                <a:solidFill>
                  <a:schemeClr val="tx1"/>
                </a:solidFill>
                <a:latin typeface="+mn-lt"/>
                <a:ea typeface="+mn-ea"/>
                <a:cs typeface="+mn-cs"/>
              </a:rPr>
              <a:t>— Submit video file (MP4, FLV, MOV or AVI)</a:t>
            </a:r>
          </a:p>
          <a:p>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Spoken</a:t>
            </a:r>
            <a:r>
              <a:rPr lang="fr-FR" sz="1200" b="0" i="0" u="none" strike="noStrike" kern="1200" baseline="0" dirty="0">
                <a:solidFill>
                  <a:schemeClr val="tx1"/>
                </a:solidFill>
                <a:latin typeface="+mn-lt"/>
                <a:ea typeface="+mn-ea"/>
                <a:cs typeface="+mn-cs"/>
              </a:rPr>
              <a:t>/Musical performance (instrumental composition, </a:t>
            </a:r>
            <a:r>
              <a:rPr lang="fr-FR" sz="1200" b="0" i="0" u="none" strike="noStrike" kern="1200" baseline="0" dirty="0" err="1">
                <a:solidFill>
                  <a:schemeClr val="tx1"/>
                </a:solidFill>
                <a:latin typeface="+mn-lt"/>
                <a:ea typeface="+mn-ea"/>
                <a:cs typeface="+mn-cs"/>
              </a:rPr>
              <a:t>song</a:t>
            </a:r>
            <a:r>
              <a:rPr lang="fr-FR" sz="1200" b="0" i="0" u="none" strike="noStrike" kern="1200" baseline="0" dirty="0">
                <a:solidFill>
                  <a:schemeClr val="tx1"/>
                </a:solidFill>
                <a:latin typeface="+mn-lt"/>
                <a:ea typeface="+mn-ea"/>
                <a:cs typeface="+mn-cs"/>
              </a:rPr>
              <a:t> lyrics, etc.)</a:t>
            </a:r>
          </a:p>
          <a:p>
            <a:r>
              <a:rPr lang="en-US" sz="1200" b="0" i="0" u="none" strike="noStrike" kern="1200" baseline="0" dirty="0">
                <a:solidFill>
                  <a:schemeClr val="tx1"/>
                </a:solidFill>
                <a:latin typeface="+mn-lt"/>
                <a:ea typeface="+mn-ea"/>
                <a:cs typeface="+mn-cs"/>
              </a:rPr>
              <a:t>— Submit audio or video file (MP3, MP4, FLV, MOV or AVI).</a:t>
            </a: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41</a:t>
            </a:fld>
            <a:endParaRPr lang="en-US"/>
          </a:p>
        </p:txBody>
      </p:sp>
    </p:spTree>
    <p:extLst>
      <p:ext uri="{BB962C8B-B14F-4D97-AF65-F5344CB8AC3E}">
        <p14:creationId xmlns:p14="http://schemas.microsoft.com/office/powerpoint/2010/main" val="276790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 Download &amp; Print these activity sheets at www.loveyourtree.org …or simply have participants use a blank piece of paper and the prompts in this presentation as a guide.</a:t>
            </a:r>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43</a:t>
            </a:fld>
            <a:endParaRPr lang="en-US"/>
          </a:p>
        </p:txBody>
      </p:sp>
    </p:spTree>
    <p:extLst>
      <p:ext uri="{BB962C8B-B14F-4D97-AF65-F5344CB8AC3E}">
        <p14:creationId xmlns:p14="http://schemas.microsoft.com/office/powerpoint/2010/main" val="951765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 Download &amp; Print these </a:t>
            </a:r>
            <a:r>
              <a:rPr lang="en-US" dirty="0" err="1"/>
              <a:t>actiovity</a:t>
            </a:r>
            <a:r>
              <a:rPr lang="en-US" dirty="0"/>
              <a:t> sheets at www.loveyourtree.org …or simply have participants use a blank piece of paper and the prompts in this presentation as a guide.</a:t>
            </a:r>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44</a:t>
            </a:fld>
            <a:endParaRPr lang="en-US"/>
          </a:p>
        </p:txBody>
      </p:sp>
    </p:spTree>
    <p:extLst>
      <p:ext uri="{BB962C8B-B14F-4D97-AF65-F5344CB8AC3E}">
        <p14:creationId xmlns:p14="http://schemas.microsoft.com/office/powerpoint/2010/main" val="2532151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45</a:t>
            </a:fld>
            <a:endParaRPr lang="en-US"/>
          </a:p>
        </p:txBody>
      </p:sp>
    </p:spTree>
    <p:extLst>
      <p:ext uri="{BB962C8B-B14F-4D97-AF65-F5344CB8AC3E}">
        <p14:creationId xmlns:p14="http://schemas.microsoft.com/office/powerpoint/2010/main" val="5475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or your workshop attendees have any song recommendations, please send them to LoveYourTree@ERCPathlight.com</a:t>
            </a:r>
          </a:p>
        </p:txBody>
      </p:sp>
      <p:sp>
        <p:nvSpPr>
          <p:cNvPr id="4" name="Slide Number Placeholder 3"/>
          <p:cNvSpPr>
            <a:spLocks noGrp="1"/>
          </p:cNvSpPr>
          <p:nvPr>
            <p:ph type="sldNum" sz="quarter" idx="5"/>
          </p:nvPr>
        </p:nvSpPr>
        <p:spPr/>
        <p:txBody>
          <a:bodyPr/>
          <a:lstStyle/>
          <a:p>
            <a:fld id="{5E4AF03D-F373-4CE4-8285-46C56D16AE39}" type="slidenum">
              <a:rPr lang="en-US" smtClean="0"/>
              <a:t>4</a:t>
            </a:fld>
            <a:endParaRPr lang="en-US"/>
          </a:p>
        </p:txBody>
      </p:sp>
    </p:spTree>
    <p:extLst>
      <p:ext uri="{BB962C8B-B14F-4D97-AF65-F5344CB8AC3E}">
        <p14:creationId xmlns:p14="http://schemas.microsoft.com/office/powerpoint/2010/main" val="159467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FACILITATOR NOTES: </a:t>
            </a:r>
          </a:p>
          <a:p>
            <a:pPr marL="0" lvl="0" indent="0">
              <a:buFont typeface="Arial" panose="020B0604020202020204" pitchFamily="34" charset="0"/>
              <a:buNone/>
            </a:pPr>
            <a:r>
              <a:rPr lang="en-US" dirty="0"/>
              <a:t>Depending on the Age of Your Participants you can Explore and Talk About Different Media Messages and Work With Your Group to come up with examples.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Optional Question: What other negative messages do you notice in the media you consume?</a:t>
            </a:r>
          </a:p>
          <a:p>
            <a:pPr marL="0" lv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General Negativity and Self-Criticism</a:t>
            </a:r>
          </a:p>
          <a:p>
            <a:pPr marL="171450" lvl="0" indent="-171450">
              <a:buFont typeface="Arial" panose="020B0604020202020204" pitchFamily="34" charset="0"/>
              <a:buChar char="•"/>
            </a:pPr>
            <a:r>
              <a:rPr lang="en-US" dirty="0"/>
              <a:t>Reaching “Normal” and Expected Milestones at very specific times (i.e. going to college, graduating, getting engaged/married, having kids, </a:t>
            </a:r>
            <a:r>
              <a:rPr lang="en-US" dirty="0" err="1"/>
              <a:t>etc</a:t>
            </a:r>
            <a:r>
              <a:rPr lang="en-US" dirty="0"/>
              <a:t>).   </a:t>
            </a:r>
          </a:p>
          <a:p>
            <a:pPr marL="171450" lvl="0" indent="-171450">
              <a:buFont typeface="Arial" panose="020B0604020202020204" pitchFamily="34" charset="0"/>
              <a:buChar char="•"/>
            </a:pPr>
            <a:r>
              <a:rPr lang="en-US" dirty="0"/>
              <a:t>Pressure to be Perfect and/or to Conform</a:t>
            </a:r>
          </a:p>
          <a:p>
            <a:pPr marL="171450" lvl="0" indent="-171450">
              <a:buFont typeface="Arial" panose="020B0604020202020204" pitchFamily="34" charset="0"/>
              <a:buChar char="•"/>
            </a:pPr>
            <a:r>
              <a:rPr lang="en-US" dirty="0"/>
              <a:t>Perfection is easy/effortless to achieve  </a:t>
            </a:r>
          </a:p>
          <a:p>
            <a:pPr marL="171450" lvl="0" indent="-171450">
              <a:buFont typeface="Arial" panose="020B0604020202020204" pitchFamily="34" charset="0"/>
              <a:buChar char="•"/>
            </a:pPr>
            <a:r>
              <a:rPr lang="en-US" dirty="0"/>
              <a:t>Unrealistic Ideals for appearance and beauty</a:t>
            </a:r>
          </a:p>
          <a:p>
            <a:pPr marL="171450" lvl="0" indent="-171450">
              <a:buFont typeface="Arial" panose="020B0604020202020204" pitchFamily="34" charset="0"/>
              <a:buChar char="•"/>
            </a:pPr>
            <a:r>
              <a:rPr lang="en-US" dirty="0"/>
              <a:t>Constant Productivity and the “Hustle” Mentality</a:t>
            </a:r>
          </a:p>
          <a:p>
            <a:pPr marL="171450" lvl="0" indent="-171450">
              <a:buFont typeface="Arial" panose="020B0604020202020204" pitchFamily="34" charset="0"/>
              <a:buChar char="•"/>
            </a:pPr>
            <a:r>
              <a:rPr lang="en-US" dirty="0"/>
              <a:t>Normalization of Dieting &amp; Glamorization of Weight Loss</a:t>
            </a:r>
          </a:p>
          <a:p>
            <a:pPr marL="171450" lvl="0" indent="-171450">
              <a:buFont typeface="Arial" panose="020B0604020202020204" pitchFamily="34" charset="0"/>
              <a:buChar char="•"/>
            </a:pPr>
            <a:r>
              <a:rPr lang="en-US" dirty="0"/>
              <a:t>Intense Social Comparison</a:t>
            </a:r>
          </a:p>
          <a:p>
            <a:pPr marL="171450" lvl="0" indent="-171450">
              <a:buFont typeface="Arial" panose="020B0604020202020204" pitchFamily="34" charset="0"/>
              <a:buChar char="•"/>
            </a:pPr>
            <a:r>
              <a:rPr lang="en-US" dirty="0"/>
              <a:t>Fix your Inside feelings by changing your outside appearance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Most Media also engages in:</a:t>
            </a:r>
          </a:p>
          <a:p>
            <a:pPr marL="171450" lvl="0" indent="-171450">
              <a:buFont typeface="Arial" panose="020B0604020202020204" pitchFamily="34" charset="0"/>
              <a:buChar char="•"/>
            </a:pPr>
            <a:r>
              <a:rPr lang="en-US" dirty="0"/>
              <a:t>Erasure of or lack of representation of people with marginalized identities (Fat, POC, Trans, etc.)</a:t>
            </a:r>
          </a:p>
          <a:p>
            <a:pPr marL="171450" lvl="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5</a:t>
            </a:fld>
            <a:endParaRPr lang="en-US"/>
          </a:p>
        </p:txBody>
      </p:sp>
    </p:spTree>
    <p:extLst>
      <p:ext uri="{BB962C8B-B14F-4D97-AF65-F5344CB8AC3E}">
        <p14:creationId xmlns:p14="http://schemas.microsoft.com/office/powerpoint/2010/main" val="155588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12"/>
              </a:spcBef>
              <a:spcAft>
                <a:spcPts val="0"/>
              </a:spcAft>
              <a:buClrTx/>
              <a:buSzTx/>
              <a:buFont typeface="Arial"/>
              <a:buNone/>
              <a:tabLst/>
              <a:defRPr/>
            </a:pPr>
            <a:r>
              <a:rPr lang="en-US" sz="1200" b="1" dirty="0"/>
              <a:t>FACILITATOR NOTES: </a:t>
            </a:r>
          </a:p>
          <a:p>
            <a:pPr marL="0" indent="0">
              <a:spcBef>
                <a:spcPts val="412"/>
              </a:spcBef>
              <a:buFont typeface="Arial"/>
              <a:buNone/>
            </a:pPr>
            <a:endParaRPr lang="en-US" b="1" dirty="0"/>
          </a:p>
          <a:p>
            <a:pPr marL="176679" indent="-176679">
              <a:spcBef>
                <a:spcPts val="412"/>
              </a:spcBef>
              <a:buFont typeface="Arial"/>
              <a:buChar char="•"/>
            </a:pPr>
            <a:r>
              <a:rPr lang="en-US" b="1" dirty="0"/>
              <a:t>It’s important for facilitators to provide the actual full definition/description of BODY IMAGE. (perceptual/emotional/cognitive/behavioral)</a:t>
            </a:r>
          </a:p>
          <a:p>
            <a:endParaRPr lang="en-US" dirty="0"/>
          </a:p>
          <a:p>
            <a:pPr marL="171450" indent="-171450">
              <a:buFont typeface="Arial"/>
              <a:buChar char="•"/>
            </a:pPr>
            <a:r>
              <a:rPr lang="en-US" dirty="0"/>
              <a:t>Body image is a complex phenomenon. It has been defined in multiple and confusing ways over many years.  One of the most straightforward definitions suggests that body image refers to </a:t>
            </a:r>
            <a:r>
              <a:rPr lang="en-US" b="1" i="1" dirty="0"/>
              <a:t>“the picture of our own body which we form in our own mind” </a:t>
            </a:r>
            <a:r>
              <a:rPr lang="en-US" dirty="0"/>
              <a:t>(</a:t>
            </a:r>
            <a:r>
              <a:rPr lang="en-US" dirty="0" err="1"/>
              <a:t>Schilder</a:t>
            </a:r>
            <a:r>
              <a:rPr lang="en-US" dirty="0"/>
              <a:t>, 1935).  </a:t>
            </a:r>
            <a:endParaRPr lang="en-US" dirty="0">
              <a:cs typeface="Calibri" panose="020F0502020204030204"/>
            </a:endParaRPr>
          </a:p>
          <a:p>
            <a:pPr marL="171450" indent="-171450">
              <a:buFont typeface="Arial"/>
              <a:buChar char="•"/>
            </a:pPr>
            <a:r>
              <a:rPr lang="en-US" dirty="0"/>
              <a:t>After years of research, we now know that this “picture” has a vital role in humans’ lives.  </a:t>
            </a:r>
          </a:p>
          <a:p>
            <a:pPr marL="171450" indent="-171450">
              <a:buFont typeface="Arial"/>
              <a:buChar char="•"/>
            </a:pPr>
            <a:r>
              <a:rPr lang="en-US" dirty="0"/>
              <a:t>Beginning in early childhood, body image has an impact on all areas of life because </a:t>
            </a:r>
            <a:r>
              <a:rPr lang="en-US" b="1" i="1" dirty="0"/>
              <a:t>it affects how we think, feel, and behave </a:t>
            </a:r>
            <a:r>
              <a:rPr lang="en-US" dirty="0"/>
              <a:t>(Fisher, 1990).  </a:t>
            </a:r>
          </a:p>
          <a:p>
            <a:pPr marL="0" indent="0">
              <a:spcBef>
                <a:spcPts val="412"/>
              </a:spcBef>
              <a:buFont typeface="Arial"/>
              <a:buNone/>
            </a:pPr>
            <a:endParaRPr lang="en-US" b="1" dirty="0"/>
          </a:p>
          <a:p>
            <a:pPr marL="176679" indent="-176679">
              <a:spcBef>
                <a:spcPts val="412"/>
              </a:spcBef>
              <a:buFont typeface="Arial"/>
              <a:buChar char="•"/>
            </a:pPr>
            <a:r>
              <a:rPr lang="en-US" b="1" dirty="0"/>
              <a:t>Body image does not refer to what you actually look like.  It refers to your body experience. </a:t>
            </a:r>
          </a:p>
          <a:p>
            <a:pPr marL="176679" indent="-176679">
              <a:spcBef>
                <a:spcPts val="412"/>
              </a:spcBef>
              <a:buFont typeface="Arial"/>
              <a:buChar char="•"/>
            </a:pPr>
            <a:endParaRPr lang="en-US" b="1" dirty="0"/>
          </a:p>
          <a:p>
            <a:pPr marL="294465" indent="-294465">
              <a:spcBef>
                <a:spcPts val="412"/>
              </a:spcBef>
              <a:buFont typeface="Arial,Sans-Serif"/>
              <a:buChar char="•"/>
            </a:pPr>
            <a:r>
              <a:rPr lang="en-US" dirty="0">
                <a:cs typeface="Calibri"/>
              </a:rPr>
              <a:t>PROPOSED QUESTIONS for FACILITATORS:</a:t>
            </a:r>
          </a:p>
          <a:p>
            <a:pPr marL="588931" lvl="1" indent="-294465">
              <a:spcBef>
                <a:spcPts val="412"/>
              </a:spcBef>
              <a:buFont typeface="Arial,Sans-Serif"/>
              <a:buChar char="•"/>
            </a:pPr>
            <a:r>
              <a:rPr lang="en-US" dirty="0"/>
              <a:t>Perceptual: Body Image is how you see yourself when you look in the mirror, look down, close your eyes and visualize your appearance. Do we always perceive our own bodies accurately or objectively?</a:t>
            </a:r>
            <a:endParaRPr lang="en-US" dirty="0">
              <a:cs typeface="Calibri"/>
            </a:endParaRPr>
          </a:p>
          <a:p>
            <a:pPr marL="588931" lvl="1" indent="-294465">
              <a:spcBef>
                <a:spcPts val="412"/>
              </a:spcBef>
              <a:buFont typeface="Arial,Sans-Serif"/>
              <a:buChar char="•"/>
            </a:pPr>
            <a:r>
              <a:rPr lang="en-US" dirty="0">
                <a:cs typeface="Calibri"/>
              </a:rPr>
              <a:t>AFFECTIVE: What are some feelings/emotions someone might have about or towards their body? (Encourage negative AND positive answers)</a:t>
            </a:r>
          </a:p>
          <a:p>
            <a:pPr marL="588931" lvl="1" indent="-294465">
              <a:spcBef>
                <a:spcPts val="412"/>
              </a:spcBef>
              <a:buFont typeface="Arial,Sans-Serif"/>
              <a:buChar char="•"/>
            </a:pPr>
            <a:r>
              <a:rPr lang="en-US" dirty="0">
                <a:cs typeface="Calibri"/>
              </a:rPr>
              <a:t>COGNITIVE: What are some examples of thoughts or beliefs someone might have about their body? (Again, encourage both negative and positive)</a:t>
            </a:r>
          </a:p>
          <a:p>
            <a:pPr marL="588931" lvl="1" indent="-294465">
              <a:spcBef>
                <a:spcPts val="412"/>
              </a:spcBef>
              <a:buFont typeface="Arial,Sans-Serif"/>
              <a:buChar char="•"/>
            </a:pPr>
            <a:r>
              <a:rPr lang="en-US" dirty="0">
                <a:cs typeface="Calibri"/>
              </a:rPr>
              <a:t>BEHAVIORAL – What are some examples of things we do or don’t do because of how we feel in our bodies. (Covered more in Slides 15-17)</a:t>
            </a:r>
          </a:p>
          <a:p>
            <a:pPr marL="294465" indent="-294465">
              <a:spcBef>
                <a:spcPts val="412"/>
              </a:spcBef>
              <a:buFont typeface="Arial,Sans-Serif"/>
              <a:buChar char="•"/>
            </a:pPr>
            <a:endParaRPr lang="en-US" dirty="0">
              <a:cs typeface="Calibri"/>
            </a:endParaRPr>
          </a:p>
          <a:p>
            <a:pPr marL="294465" indent="-294465">
              <a:spcBef>
                <a:spcPts val="412"/>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4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1: Social media is not a full or accurate representation of people’s who lives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2: Lack of representation of people with marginalized identities, especially when it comes to body size and shape, people of color, and gender identity/expression. </a:t>
            </a:r>
            <a:r>
              <a:rPr lang="en-US" sz="1200" b="0" dirty="0"/>
              <a:t>We are so used to seeing such a small representation of people that we get tricked into thinking everyone can/should have the same goals, ability, body, life experience, etc. </a:t>
            </a:r>
          </a:p>
          <a:p>
            <a:endParaRPr lang="en-US" dirty="0"/>
          </a:p>
          <a:p>
            <a:r>
              <a:rPr lang="en-US" dirty="0"/>
              <a:t>FACILITATOR NOTE: </a:t>
            </a:r>
          </a:p>
          <a:p>
            <a:r>
              <a:rPr lang="en-US" dirty="0"/>
              <a:t>Encourage participants to find examples of harmful media messages in their real lives, on social media or in magazines…</a:t>
            </a:r>
          </a:p>
          <a:p>
            <a:endParaRPr lang="en-US" dirty="0"/>
          </a:p>
          <a:p>
            <a:r>
              <a:rPr lang="en-US" dirty="0"/>
              <a:t>Examples: </a:t>
            </a:r>
          </a:p>
          <a:p>
            <a:pPr marL="171450" indent="-171450">
              <a:buFont typeface="Arial" panose="020B0604020202020204" pitchFamily="34" charset="0"/>
              <a:buChar char="•"/>
            </a:pPr>
            <a:r>
              <a:rPr lang="en-US" dirty="0"/>
              <a:t>How I look is more important than who I am </a:t>
            </a:r>
          </a:p>
          <a:p>
            <a:pPr marL="171450" indent="-171450">
              <a:buFont typeface="Arial" panose="020B0604020202020204" pitchFamily="34" charset="0"/>
              <a:buChar char="•"/>
            </a:pPr>
            <a:r>
              <a:rPr lang="en-US" dirty="0"/>
              <a:t>Stigma or Stereotypes about Mental Health Struggles </a:t>
            </a:r>
          </a:p>
          <a:p>
            <a:pPr marL="171450" indent="-171450">
              <a:buFont typeface="Arial" panose="020B0604020202020204" pitchFamily="34" charset="0"/>
              <a:buChar char="•"/>
            </a:pPr>
            <a:r>
              <a:rPr lang="en-US" dirty="0"/>
              <a:t>Importance of meeting specific milestones (marriage, kids, </a:t>
            </a:r>
            <a:r>
              <a:rPr lang="en-US" dirty="0" err="1"/>
              <a:t>etc</a:t>
            </a:r>
            <a:r>
              <a:rPr lang="en-US" dirty="0"/>
              <a:t>) at certain times </a:t>
            </a:r>
          </a:p>
          <a:p>
            <a:pPr marL="171450" indent="-171450">
              <a:buFont typeface="Arial" panose="020B0604020202020204" pitchFamily="34" charset="0"/>
              <a:buChar char="•"/>
            </a:pPr>
            <a:r>
              <a:rPr lang="en-US" dirty="0"/>
              <a:t>You can fix your inside thoughts/feelings by changing your outer appearance or by buying more “stuff”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7</a:t>
            </a:fld>
            <a:endParaRPr lang="en-US"/>
          </a:p>
        </p:txBody>
      </p:sp>
    </p:spTree>
    <p:extLst>
      <p:ext uri="{BB962C8B-B14F-4D97-AF65-F5344CB8AC3E}">
        <p14:creationId xmlns:p14="http://schemas.microsoft.com/office/powerpoint/2010/main" val="27826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200" b="1" dirty="0"/>
              <a:t>FACILITATOR NOTES: </a:t>
            </a:r>
          </a:p>
          <a:p>
            <a:endParaRPr lang="en-US" b="1" dirty="0">
              <a:cs typeface="Calibri"/>
            </a:endParaRPr>
          </a:p>
          <a:p>
            <a:r>
              <a:rPr lang="en-US" dirty="0"/>
              <a:t>Examples of things people might decline, avoid or stop doing as a result of body anxiety: </a:t>
            </a:r>
          </a:p>
          <a:p>
            <a:endParaRPr lang="en-US" dirty="0"/>
          </a:p>
          <a:p>
            <a:pPr lvl="1"/>
            <a:r>
              <a:rPr lang="en-US" dirty="0"/>
              <a:t>Participation in Sports</a:t>
            </a:r>
          </a:p>
          <a:p>
            <a:pPr lvl="1"/>
            <a:r>
              <a:rPr lang="en-US" dirty="0"/>
              <a:t>Traveling to new places</a:t>
            </a:r>
          </a:p>
          <a:p>
            <a:pPr lvl="1"/>
            <a:r>
              <a:rPr lang="en-US" dirty="0"/>
              <a:t>Public Speaking</a:t>
            </a:r>
          </a:p>
          <a:p>
            <a:pPr lvl="1"/>
            <a:r>
              <a:rPr lang="en-US" dirty="0"/>
              <a:t>Playing an instrument </a:t>
            </a:r>
          </a:p>
          <a:p>
            <a:pPr lvl="1"/>
            <a:r>
              <a:rPr lang="en-US" dirty="0"/>
              <a:t>Going to a pool/beach</a:t>
            </a:r>
          </a:p>
          <a:p>
            <a:pPr lvl="1"/>
            <a:r>
              <a:rPr lang="en-US" dirty="0"/>
              <a:t>Attending social gatherings</a:t>
            </a:r>
          </a:p>
          <a:p>
            <a:pPr lvl="1"/>
            <a:r>
              <a:rPr lang="en-US" dirty="0"/>
              <a:t>Going on a date / Entering a new relationship</a:t>
            </a:r>
          </a:p>
          <a:p>
            <a:pPr lvl="1"/>
            <a:r>
              <a:rPr lang="en-US" dirty="0"/>
              <a:t>Going to a job interview</a:t>
            </a:r>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A9C812F0-C2E1-41C9-82A4-C077F47E5BF7}" type="slidenum">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pPr marL="0" marR="0" lvl="0" indent="0" algn="r" defTabSz="47114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4849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12"/>
              </a:spcBef>
              <a:spcAft>
                <a:spcPts val="0"/>
              </a:spcAft>
              <a:buClrTx/>
              <a:buSzTx/>
              <a:buFont typeface="Arial"/>
              <a:buNone/>
              <a:tabLst/>
              <a:defRPr/>
            </a:pPr>
            <a:r>
              <a:rPr lang="en-US" sz="1200" b="1" dirty="0"/>
              <a:t>FACILITATOR NOTES: </a:t>
            </a:r>
          </a:p>
          <a:p>
            <a:pPr marL="0" indent="0">
              <a:spcBef>
                <a:spcPts val="412"/>
              </a:spcBef>
              <a:buFont typeface="Arial"/>
              <a:buNone/>
            </a:pPr>
            <a:endParaRPr lang="en-US" b="1" dirty="0"/>
          </a:p>
          <a:p>
            <a:pPr marL="176679" indent="-176679">
              <a:spcBef>
                <a:spcPts val="412"/>
              </a:spcBef>
              <a:buFont typeface="Arial"/>
              <a:buChar char="•"/>
            </a:pPr>
            <a:r>
              <a:rPr lang="en-US" b="1" dirty="0"/>
              <a:t>It’s important for facilitators to provide the actual full definition/description of BODY IMAGE. (perceptual/emotional/cognitive/behavioral)</a:t>
            </a:r>
          </a:p>
          <a:p>
            <a:endParaRPr lang="en-US" dirty="0"/>
          </a:p>
          <a:p>
            <a:pPr marL="171450" indent="-171450">
              <a:buFont typeface="Arial"/>
              <a:buChar char="•"/>
            </a:pPr>
            <a:r>
              <a:rPr lang="en-US" dirty="0"/>
              <a:t>Body image is a complex phenomenon. It has been defined in multiple and confusing ways over many years.  One of the most straightforward definitions suggests that body image refers to </a:t>
            </a:r>
            <a:r>
              <a:rPr lang="en-US" b="1" i="1" dirty="0"/>
              <a:t>“the picture of our own body which we form in our own mind” </a:t>
            </a:r>
            <a:r>
              <a:rPr lang="en-US" dirty="0"/>
              <a:t>(</a:t>
            </a:r>
            <a:r>
              <a:rPr lang="en-US" dirty="0" err="1"/>
              <a:t>Schilder</a:t>
            </a:r>
            <a:r>
              <a:rPr lang="en-US" dirty="0"/>
              <a:t>, 1935).  </a:t>
            </a:r>
            <a:endParaRPr lang="en-US" dirty="0">
              <a:cs typeface="Calibri" panose="020F0502020204030204"/>
            </a:endParaRPr>
          </a:p>
          <a:p>
            <a:pPr marL="171450" indent="-171450">
              <a:buFont typeface="Arial"/>
              <a:buChar char="•"/>
            </a:pPr>
            <a:r>
              <a:rPr lang="en-US" dirty="0"/>
              <a:t>After years of research, we now know that this “picture” has a vital role in humans’ lives.  </a:t>
            </a:r>
          </a:p>
          <a:p>
            <a:pPr marL="171450" indent="-171450">
              <a:buFont typeface="Arial"/>
              <a:buChar char="•"/>
            </a:pPr>
            <a:r>
              <a:rPr lang="en-US" dirty="0"/>
              <a:t>Beginning in early childhood, body image has an impact on all areas of life because </a:t>
            </a:r>
            <a:r>
              <a:rPr lang="en-US" b="1" i="1" dirty="0"/>
              <a:t>it affects how we think, feel, and behave </a:t>
            </a:r>
            <a:r>
              <a:rPr lang="en-US" dirty="0"/>
              <a:t>(Fisher, 1990).  </a:t>
            </a:r>
          </a:p>
          <a:p>
            <a:pPr marL="0" indent="0">
              <a:spcBef>
                <a:spcPts val="412"/>
              </a:spcBef>
              <a:buFont typeface="Arial"/>
              <a:buNone/>
            </a:pPr>
            <a:endParaRPr lang="en-US" b="1" dirty="0"/>
          </a:p>
          <a:p>
            <a:pPr marL="176679" indent="-176679">
              <a:spcBef>
                <a:spcPts val="412"/>
              </a:spcBef>
              <a:buFont typeface="Arial"/>
              <a:buChar char="•"/>
            </a:pPr>
            <a:r>
              <a:rPr lang="en-US" b="1" dirty="0"/>
              <a:t>Body image does not refer to what you actually look like.  It refers to your body experience. </a:t>
            </a:r>
          </a:p>
          <a:p>
            <a:pPr marL="176679" indent="-176679">
              <a:spcBef>
                <a:spcPts val="412"/>
              </a:spcBef>
              <a:buFont typeface="Arial"/>
              <a:buChar char="•"/>
            </a:pPr>
            <a:endParaRPr lang="en-US" b="1" dirty="0"/>
          </a:p>
          <a:p>
            <a:pPr marL="294465" indent="-294465">
              <a:spcBef>
                <a:spcPts val="412"/>
              </a:spcBef>
              <a:buFont typeface="Arial,Sans-Serif"/>
              <a:buChar char="•"/>
            </a:pPr>
            <a:r>
              <a:rPr lang="en-US" dirty="0">
                <a:cs typeface="Calibri"/>
              </a:rPr>
              <a:t>PROPOSED QUESTIONS for FACILITATORS:</a:t>
            </a:r>
          </a:p>
          <a:p>
            <a:pPr marL="588931" lvl="1" indent="-294465">
              <a:spcBef>
                <a:spcPts val="412"/>
              </a:spcBef>
              <a:buFont typeface="Arial,Sans-Serif"/>
              <a:buChar char="•"/>
            </a:pPr>
            <a:r>
              <a:rPr lang="en-US" dirty="0"/>
              <a:t>Perceptual: Body Image is how you see yourself when you look in the mirror, look down, close your eyes and visualize your appearance. Do we always perceive our own bodies accurately or objectively?</a:t>
            </a:r>
            <a:endParaRPr lang="en-US" dirty="0">
              <a:cs typeface="Calibri"/>
            </a:endParaRPr>
          </a:p>
          <a:p>
            <a:pPr marL="588931" lvl="1" indent="-294465">
              <a:spcBef>
                <a:spcPts val="412"/>
              </a:spcBef>
              <a:buFont typeface="Arial,Sans-Serif"/>
              <a:buChar char="•"/>
            </a:pPr>
            <a:r>
              <a:rPr lang="en-US" dirty="0">
                <a:cs typeface="Calibri"/>
              </a:rPr>
              <a:t>AFFECTIVE: What are some feelings/emotions someone might have about or towards their body? (Encourage negative AND positive answers)</a:t>
            </a:r>
          </a:p>
          <a:p>
            <a:pPr marL="588931" lvl="1" indent="-294465">
              <a:spcBef>
                <a:spcPts val="412"/>
              </a:spcBef>
              <a:buFont typeface="Arial,Sans-Serif"/>
              <a:buChar char="•"/>
            </a:pPr>
            <a:r>
              <a:rPr lang="en-US" dirty="0">
                <a:cs typeface="Calibri"/>
              </a:rPr>
              <a:t>COGNITIVE: What are some examples of thoughts or beliefs someone might have about their body? (Again, encourage both negative and positive)</a:t>
            </a:r>
          </a:p>
          <a:p>
            <a:pPr marL="588931" lvl="1" indent="-294465">
              <a:spcBef>
                <a:spcPts val="412"/>
              </a:spcBef>
              <a:buFont typeface="Arial,Sans-Serif"/>
              <a:buChar char="•"/>
            </a:pPr>
            <a:r>
              <a:rPr lang="en-US" dirty="0">
                <a:cs typeface="Calibri"/>
              </a:rPr>
              <a:t>BEHAVIORAL – What are some examples of things we do or don’t do because of how we feel in our bodies. (Covered more in Slides 15-17)</a:t>
            </a:r>
          </a:p>
          <a:p>
            <a:pPr marL="294465" indent="-294465">
              <a:spcBef>
                <a:spcPts val="412"/>
              </a:spcBef>
              <a:buFont typeface="Arial,Sans-Serif"/>
              <a:buChar char="•"/>
            </a:pPr>
            <a:endParaRPr lang="en-US" dirty="0">
              <a:cs typeface="Calibri"/>
            </a:endParaRPr>
          </a:p>
          <a:p>
            <a:pPr marL="294465" indent="-294465">
              <a:spcBef>
                <a:spcPts val="412"/>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42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44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E5961F-7229-47C7-B961-FAE44947DA2A}"/>
              </a:ext>
            </a:extLst>
          </p:cNvPr>
          <p:cNvSpPr/>
          <p:nvPr userDrawn="1"/>
        </p:nvSpPr>
        <p:spPr>
          <a:xfrm>
            <a:off x="241300" y="152400"/>
            <a:ext cx="2844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algn="l"/>
            <a:endParaRPr lang="en-US" b="1" dirty="0" err="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DA9DFDF-404D-46FE-973F-C10720A31D5D}"/>
              </a:ext>
            </a:extLst>
          </p:cNvPr>
          <p:cNvSpPr>
            <a:spLocks noGrp="1"/>
          </p:cNvSpPr>
          <p:nvPr>
            <p:ph type="title"/>
          </p:nvPr>
        </p:nvSpPr>
        <p:spPr>
          <a:xfrm>
            <a:off x="241300" y="320872"/>
            <a:ext cx="7886700" cy="42505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836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7EB6-5650-4602-8363-A8378BDBDC4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349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 Title and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4" name="Shape 14"/>
          <p:cNvSpPr txBox="1">
            <a:spLocks/>
          </p:cNvSpPr>
          <p:nvPr userDrawn="1"/>
        </p:nvSpPr>
        <p:spPr>
          <a:xfrm>
            <a:off x="6495223" y="6440809"/>
            <a:ext cx="2133601" cy="196208"/>
          </a:xfrm>
          <a:prstGeom prst="rect">
            <a:avLst/>
          </a:prstGeom>
          <a:ln w="12700">
            <a:miter lim="400000"/>
          </a:ln>
        </p:spPr>
        <p:txBody>
          <a:bodyPr lIns="34289" rIns="34289" anchor="ctr">
            <a:spAutoFit/>
          </a:bodyPr>
          <a:lstStyle>
            <a:lvl1pPr algn="r" defTabSz="457200">
              <a:defRPr sz="900">
                <a:solidFill>
                  <a:schemeClr val="tx1"/>
                </a:solidFill>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a:lstStyle>
          <a:p>
            <a:fld id="{86CB4B4D-7CA3-9044-876B-883B54F8677D}" type="slidenum">
              <a:rPr lang="uk-UA" sz="675" smtClean="0"/>
              <a:pPr/>
              <a:t>‹#›</a:t>
            </a:fld>
            <a:endParaRPr lang="uk-UA" sz="675"/>
          </a:p>
        </p:txBody>
      </p:sp>
      <p:sp>
        <p:nvSpPr>
          <p:cNvPr id="5" name="Shape 2"/>
          <p:cNvSpPr>
            <a:spLocks noGrp="1"/>
          </p:cNvSpPr>
          <p:nvPr>
            <p:ph type="title" hasCustomPrompt="1"/>
          </p:nvPr>
        </p:nvSpPr>
        <p:spPr>
          <a:xfrm>
            <a:off x="610121" y="230459"/>
            <a:ext cx="7105224" cy="837696"/>
          </a:xfrm>
          <a:prstGeom prst="rect">
            <a:avLst/>
          </a:prstGeom>
          <a:ln w="12700">
            <a:miter lim="400000"/>
          </a:ln>
          <a:extLst>
            <a:ext uri="{C572A759-6A51-4108-AA02-DFA0A04FC94B}">
              <ma14:wrappingTextBoxFlag xmlns="" xmlns:ma14="http://schemas.microsoft.com/office/mac/drawingml/2011/main" val="1"/>
            </a:ext>
          </a:extLst>
        </p:spPr>
        <p:txBody>
          <a:bodyPr tIns="91439" bIns="91439">
            <a:normAutofit/>
          </a:bodyPr>
          <a:lstStyle>
            <a:lvl1pPr>
              <a:defRPr sz="2250"/>
            </a:lvl1pPr>
          </a:lstStyle>
          <a:p>
            <a:r>
              <a:rPr lang="en-US"/>
              <a:t>Click to add Title</a:t>
            </a:r>
            <a:br>
              <a:rPr lang="en-US"/>
            </a:br>
            <a:endParaRPr lang="en-US"/>
          </a:p>
        </p:txBody>
      </p:sp>
      <p:sp>
        <p:nvSpPr>
          <p:cNvPr id="6" name="Text Placeholder 5"/>
          <p:cNvSpPr>
            <a:spLocks noGrp="1"/>
          </p:cNvSpPr>
          <p:nvPr>
            <p:ph type="body" sz="quarter" idx="12" hasCustomPrompt="1"/>
          </p:nvPr>
        </p:nvSpPr>
        <p:spPr>
          <a:xfrm>
            <a:off x="609601" y="1162222"/>
            <a:ext cx="8018463" cy="4732752"/>
          </a:xfrm>
        </p:spPr>
        <p:txBody>
          <a:bodyPr vert="horz"/>
          <a:lstStyle>
            <a:lvl1pPr marL="257175" indent="-257175">
              <a:buClr>
                <a:srgbClr val="466224"/>
              </a:buClr>
              <a:buFont typeface="Arial"/>
              <a:buChar char="•"/>
              <a:defRPr baseline="0"/>
            </a:lvl1pPr>
            <a:lvl2pPr marL="581025" indent="-238125">
              <a:buClr>
                <a:srgbClr val="466224"/>
              </a:buClr>
              <a:buFont typeface="Arial"/>
              <a:buChar char="•"/>
              <a:defRPr/>
            </a:lvl2pPr>
            <a:lvl3pPr marL="900113" indent="-214313">
              <a:buClr>
                <a:srgbClr val="466224"/>
              </a:buClr>
              <a:buFont typeface="Arial"/>
              <a:buChar char="•"/>
              <a:defRPr baseline="0"/>
            </a:lvl3pPr>
            <a:lvl4pPr marL="1200150" indent="-171450">
              <a:buClr>
                <a:srgbClr val="466224"/>
              </a:buClr>
              <a:buFont typeface="Arial"/>
              <a:buChar char="•"/>
              <a:defRPr/>
            </a:lvl4pPr>
            <a:lvl5pPr marL="1543050" indent="-171450">
              <a:buClr>
                <a:srgbClr val="466224"/>
              </a:buClr>
              <a:buFont typeface="Arial"/>
              <a:buChar char="•"/>
              <a:defRPr/>
            </a:lvl5pPr>
          </a:lstStyle>
          <a:p>
            <a:pPr lvl="0"/>
            <a:r>
              <a:rPr lang="en-US"/>
              <a:t>Click to add bullet</a:t>
            </a:r>
          </a:p>
          <a:p>
            <a:pPr lvl="0"/>
            <a:r>
              <a:rPr lang="en-US"/>
              <a:t>Click to add bullet</a:t>
            </a:r>
          </a:p>
          <a:p>
            <a:pPr lvl="1"/>
            <a:r>
              <a:rPr lang="en-US"/>
              <a:t>Click to add sub-bullet</a:t>
            </a:r>
          </a:p>
          <a:p>
            <a:pPr lvl="2"/>
            <a:r>
              <a:rPr lang="en-US"/>
              <a:t>Click to add sub-sub-bullet</a:t>
            </a:r>
          </a:p>
          <a:p>
            <a:pPr lvl="1"/>
            <a:endParaRPr lang="en-US"/>
          </a:p>
        </p:txBody>
      </p:sp>
    </p:spTree>
    <p:extLst>
      <p:ext uri="{BB962C8B-B14F-4D97-AF65-F5344CB8AC3E}">
        <p14:creationId xmlns:p14="http://schemas.microsoft.com/office/powerpoint/2010/main" val="7792962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1">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100164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57FD7-D773-453A-AB6E-C089EA40B20F}" type="slidenum">
              <a:rPr lang="en-US" smtClean="0"/>
              <a:t>‹#›</a:t>
            </a:fld>
            <a:endParaRPr lang="en-US"/>
          </a:p>
        </p:txBody>
      </p:sp>
    </p:spTree>
    <p:extLst>
      <p:ext uri="{BB962C8B-B14F-4D97-AF65-F5344CB8AC3E}">
        <p14:creationId xmlns:p14="http://schemas.microsoft.com/office/powerpoint/2010/main" val="235340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Slide Number Placeholder 4"/>
          <p:cNvSpPr>
            <a:spLocks noGrp="1"/>
          </p:cNvSpPr>
          <p:nvPr>
            <p:ph type="sldNum" sz="quarter" idx="12"/>
          </p:nvPr>
        </p:nvSpPr>
        <p:spPr>
          <a:xfrm>
            <a:off x="3543300" y="6395540"/>
            <a:ext cx="2057400" cy="365125"/>
          </a:xfrm>
          <a:prstGeom prst="rect">
            <a:avLst/>
          </a:prstGeom>
        </p:spPr>
        <p:txBody>
          <a:bodyPr/>
          <a:lstStyle>
            <a:lvl1pPr>
              <a:defRPr sz="1200">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96137F75-4F95-8343-B6FE-B973694B3304}"/>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287896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1">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2167333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a:extLst>
              <a:ext uri="{FF2B5EF4-FFF2-40B4-BE49-F238E27FC236}">
                <a16:creationId xmlns:a16="http://schemas.microsoft.com/office/drawing/2014/main" id="{0C56E988-6A37-4EAB-97D2-46F559D21E8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5960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27BF44-6B88-49BC-8DBC-03A9191FEAE9}"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93A9-6A85-4EB3-93BC-B3F7896E0B4B}" type="slidenum">
              <a:rPr lang="en-US" smtClean="0"/>
              <a:t>‹#›</a:t>
            </a:fld>
            <a:endParaRPr lang="en-US"/>
          </a:p>
        </p:txBody>
      </p:sp>
    </p:spTree>
    <p:extLst>
      <p:ext uri="{BB962C8B-B14F-4D97-AF65-F5344CB8AC3E}">
        <p14:creationId xmlns:p14="http://schemas.microsoft.com/office/powerpoint/2010/main" val="3336931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ubhea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1254277"/>
            <a:ext cx="8316341" cy="4351338"/>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C9CE30B4-B773-944A-B80E-37A0875D28C3}"/>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392717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57FD7-D773-453A-AB6E-C089EA40B20F}" type="slidenum">
              <a:rPr lang="en-US" smtClean="0"/>
              <a:t>‹#›</a:t>
            </a:fld>
            <a:endParaRPr lang="en-US"/>
          </a:p>
        </p:txBody>
      </p:sp>
    </p:spTree>
    <p:extLst>
      <p:ext uri="{BB962C8B-B14F-4D97-AF65-F5344CB8AC3E}">
        <p14:creationId xmlns:p14="http://schemas.microsoft.com/office/powerpoint/2010/main" val="3799809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57FD7-D773-453A-AB6E-C089EA40B20F}" type="slidenum">
              <a:rPr lang="en-US" smtClean="0"/>
              <a:t>‹#›</a:t>
            </a:fld>
            <a:endParaRPr lang="en-US"/>
          </a:p>
        </p:txBody>
      </p:sp>
    </p:spTree>
    <p:extLst>
      <p:ext uri="{BB962C8B-B14F-4D97-AF65-F5344CB8AC3E}">
        <p14:creationId xmlns:p14="http://schemas.microsoft.com/office/powerpoint/2010/main" val="62858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370751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ubhea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1254277"/>
            <a:ext cx="8316341" cy="4351338"/>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C9CE30B4-B773-944A-B80E-37A0875D28C3}"/>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405358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2 page image and tex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335838-7697-E241-AE76-B74981EF8886}"/>
              </a:ext>
            </a:extLst>
          </p:cNvPr>
          <p:cNvSpPr>
            <a:spLocks noGrp="1"/>
          </p:cNvSpPr>
          <p:nvPr>
            <p:ph type="pic" sz="quarter" idx="10"/>
          </p:nvPr>
        </p:nvSpPr>
        <p:spPr>
          <a:xfrm>
            <a:off x="4572000" y="0"/>
            <a:ext cx="4572000" cy="6858000"/>
          </a:xfrm>
          <a:prstGeom prst="rect">
            <a:avLst/>
          </a:prstGeom>
          <a:solidFill>
            <a:schemeClr val="bg1">
              <a:lumMod val="95000"/>
            </a:schemeClr>
          </a:solidFill>
        </p:spPr>
        <p:txBody>
          <a:bodyPr>
            <a:normAutofit/>
          </a:bodyPr>
          <a:lstStyle>
            <a:lvl1pPr>
              <a:defRPr sz="1200"/>
            </a:lvl1pPr>
          </a:lstStyle>
          <a:p>
            <a:r>
              <a:rPr lang="en-US"/>
              <a:t>Click icon to add picture</a:t>
            </a:r>
          </a:p>
        </p:txBody>
      </p:sp>
      <p:sp>
        <p:nvSpPr>
          <p:cNvPr id="7" name="Slide Number Placeholder 6"/>
          <p:cNvSpPr>
            <a:spLocks noGrp="1"/>
          </p:cNvSpPr>
          <p:nvPr>
            <p:ph type="sldNum" sz="quarter" idx="12"/>
          </p:nvPr>
        </p:nvSpPr>
        <p:spPr>
          <a:xfrm>
            <a:off x="3543300" y="6395540"/>
            <a:ext cx="2057400" cy="365125"/>
          </a:xfrm>
          <a:prstGeom prst="rect">
            <a:avLst/>
          </a:prstGeom>
        </p:spPr>
        <p:txBody>
          <a:bodyPr/>
          <a:lstStyle>
            <a:lvl1pPr>
              <a:defRPr sz="1200">
                <a:solidFill>
                  <a:schemeClr val="tx1">
                    <a:lumMod val="50000"/>
                    <a:lumOff val="50000"/>
                  </a:schemeClr>
                </a:solidFill>
              </a:defRPr>
            </a:lvl1pPr>
          </a:lstStyle>
          <a:p>
            <a:fld id="{E87393A9-6A85-4EB3-93BC-B3F7896E0B4B}" type="slidenum">
              <a:rPr lang="en-US" smtClean="0"/>
              <a:t>‹#›</a:t>
            </a:fld>
            <a:endParaRPr lang="en-US"/>
          </a:p>
        </p:txBody>
      </p:sp>
      <p:pic>
        <p:nvPicPr>
          <p:cNvPr id="11" name="Picture 10" descr="A picture containing window&#10;&#10;Description automatically generated">
            <a:extLst>
              <a:ext uri="{FF2B5EF4-FFF2-40B4-BE49-F238E27FC236}">
                <a16:creationId xmlns:a16="http://schemas.microsoft.com/office/drawing/2014/main" id="{D6BD79D6-DC11-C849-8F67-E46FB234B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9924" y="6288863"/>
            <a:ext cx="1005840" cy="464686"/>
          </a:xfrm>
          <a:prstGeom prst="rect">
            <a:avLst/>
          </a:prstGeom>
        </p:spPr>
      </p:pic>
      <p:sp>
        <p:nvSpPr>
          <p:cNvPr id="12" name="Text Placeholder 3">
            <a:extLst>
              <a:ext uri="{FF2B5EF4-FFF2-40B4-BE49-F238E27FC236}">
                <a16:creationId xmlns:a16="http://schemas.microsoft.com/office/drawing/2014/main" id="{F69B1635-5087-B545-9CA9-B4CD93CF630D}"/>
              </a:ext>
            </a:extLst>
          </p:cNvPr>
          <p:cNvSpPr>
            <a:spLocks noGrp="1"/>
          </p:cNvSpPr>
          <p:nvPr>
            <p:ph type="body" sz="half" idx="2"/>
          </p:nvPr>
        </p:nvSpPr>
        <p:spPr>
          <a:xfrm>
            <a:off x="428233" y="1606126"/>
            <a:ext cx="3277903" cy="3811588"/>
          </a:xfrm>
          <a:prstGeom prst="rect">
            <a:avLst/>
          </a:prstGeo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itle 1">
            <a:extLst>
              <a:ext uri="{FF2B5EF4-FFF2-40B4-BE49-F238E27FC236}">
                <a16:creationId xmlns:a16="http://schemas.microsoft.com/office/drawing/2014/main" id="{1F5EAA73-2F83-914F-9D73-A7E15697A5E0}"/>
              </a:ext>
            </a:extLst>
          </p:cNvPr>
          <p:cNvSpPr>
            <a:spLocks noGrp="1"/>
          </p:cNvSpPr>
          <p:nvPr>
            <p:ph type="title" hasCustomPrompt="1"/>
          </p:nvPr>
        </p:nvSpPr>
        <p:spPr>
          <a:xfrm>
            <a:off x="439352" y="200416"/>
            <a:ext cx="4132648" cy="464686"/>
          </a:xfrm>
        </p:spPr>
        <p:txBody>
          <a:bodyPr/>
          <a:lstStyle/>
          <a:p>
            <a:r>
              <a:rPr lang="en-US"/>
              <a:t>CLICK TO EDIT MASTER TITLE STYLE</a:t>
            </a:r>
          </a:p>
        </p:txBody>
      </p:sp>
      <p:sp>
        <p:nvSpPr>
          <p:cNvPr id="14" name="Text Placeholder 4">
            <a:extLst>
              <a:ext uri="{FF2B5EF4-FFF2-40B4-BE49-F238E27FC236}">
                <a16:creationId xmlns:a16="http://schemas.microsoft.com/office/drawing/2014/main" id="{7FD11B20-C39F-654B-954D-7E678022CCD8}"/>
              </a:ext>
            </a:extLst>
          </p:cNvPr>
          <p:cNvSpPr>
            <a:spLocks noGrp="1"/>
          </p:cNvSpPr>
          <p:nvPr>
            <p:ph type="body" sz="quarter" idx="13" hasCustomPrompt="1"/>
          </p:nvPr>
        </p:nvSpPr>
        <p:spPr>
          <a:xfrm>
            <a:off x="439738" y="1076879"/>
            <a:ext cx="4072924"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2514909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828391"/>
            <a:ext cx="8316341" cy="5221679"/>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2389311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828391"/>
            <a:ext cx="8316341" cy="5221679"/>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193277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A Footer">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429350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98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DF6E9D-2910-464C-9FCD-8539CA3EA1FA}"/>
              </a:ext>
            </a:extLst>
          </p:cNvPr>
          <p:cNvPicPr>
            <a:picLocks noChangeAspect="1"/>
          </p:cNvPicPr>
          <p:nvPr/>
        </p:nvPicPr>
        <p:blipFill>
          <a:blip r:embed="rId9"/>
          <a:stretch>
            <a:fillRect/>
          </a:stretch>
        </p:blipFill>
        <p:spPr>
          <a:xfrm>
            <a:off x="0" y="0"/>
            <a:ext cx="9144000" cy="6858000"/>
          </a:xfrm>
          <a:prstGeom prst="rect">
            <a:avLst/>
          </a:prstGeom>
        </p:spPr>
      </p:pic>
    </p:spTree>
    <p:extLst>
      <p:ext uri="{BB962C8B-B14F-4D97-AF65-F5344CB8AC3E}">
        <p14:creationId xmlns:p14="http://schemas.microsoft.com/office/powerpoint/2010/main" val="554394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15" r:id="rId5"/>
    <p:sldLayoutId id="2147483716" r:id="rId6"/>
    <p:sldLayoutId id="2147483717"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F735D3-6380-4547-BA3E-52BD5204FEB8}"/>
              </a:ext>
            </a:extLst>
          </p:cNvPr>
          <p:cNvPicPr>
            <a:picLocks noChangeAspect="1"/>
          </p:cNvPicPr>
          <p:nvPr/>
        </p:nvPicPr>
        <p:blipFill>
          <a:blip r:embed="rId10"/>
          <a:stretch>
            <a:fillRect/>
          </a:stretch>
        </p:blipFill>
        <p:spPr>
          <a:xfrm>
            <a:off x="0" y="0"/>
            <a:ext cx="9144000" cy="958273"/>
          </a:xfrm>
          <a:prstGeom prst="rect">
            <a:avLst/>
          </a:prstGeom>
        </p:spPr>
      </p:pic>
    </p:spTree>
    <p:extLst>
      <p:ext uri="{BB962C8B-B14F-4D97-AF65-F5344CB8AC3E}">
        <p14:creationId xmlns:p14="http://schemas.microsoft.com/office/powerpoint/2010/main" val="25255420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7" r:id="rId5"/>
    <p:sldLayoutId id="2147483751" r:id="rId6"/>
    <p:sldLayoutId id="2147483752" r:id="rId7"/>
    <p:sldLayoutId id="2147483754" r:id="rId8"/>
  </p:sldLayoutIdLst>
  <p:hf sldNum="0" hdr="0" ftr="0" dt="0"/>
  <p:txStyles>
    <p:titleStyle>
      <a:lvl1pPr algn="l" defTabSz="685800" rtl="0" eaLnBrk="1" latinLnBrk="0" hangingPunct="1">
        <a:lnSpc>
          <a:spcPct val="90000"/>
        </a:lnSpc>
        <a:spcBef>
          <a:spcPct val="0"/>
        </a:spcBef>
        <a:buNone/>
        <a:defRPr sz="3000" b="1" i="0" kern="1200">
          <a:solidFill>
            <a:schemeClr val="accent1"/>
          </a:solidFill>
          <a:latin typeface="Arial" panose="020B0604020202020204" pitchFamily="34" charset="0"/>
          <a:ea typeface="+mj-ea"/>
          <a:cs typeface="Arial" panose="020B0604020202020204" pitchFamily="34" charset="0"/>
        </a:defRPr>
      </a:lvl1pPr>
    </p:titleStyle>
    <p:bodyStyle>
      <a:lvl1pPr marL="173038" indent="-173038" algn="l" defTabSz="685800" rtl="0" eaLnBrk="1" latinLnBrk="0" hangingPunct="1">
        <a:lnSpc>
          <a:spcPct val="90000"/>
        </a:lnSpc>
        <a:spcBef>
          <a:spcPts val="750"/>
        </a:spcBef>
        <a:spcAft>
          <a:spcPts val="2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spcAft>
          <a:spcPts val="200"/>
        </a:spcAft>
        <a:buSzPct val="80000"/>
        <a:buFont typeface="Lucida Grande" panose="020B06000405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spcAft>
          <a:spcPts val="200"/>
        </a:spcAft>
        <a:buSzPct val="50000"/>
        <a:buFont typeface="Hiragino Sans W3" panose="020B0300000000000000" pitchFamily="34" charset="-128"/>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spcAft>
          <a:spcPts val="200"/>
        </a:spcAft>
        <a:buSzPct val="70000"/>
        <a:buFont typeface="Wingdings" pitchFamily="2" charset="2"/>
        <a:buChar char="v"/>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F735D3-6380-4547-BA3E-52BD5204FEB8}"/>
              </a:ext>
            </a:extLst>
          </p:cNvPr>
          <p:cNvPicPr>
            <a:picLocks noChangeAspect="1"/>
          </p:cNvPicPr>
          <p:nvPr/>
        </p:nvPicPr>
        <p:blipFill>
          <a:blip r:embed="rId7"/>
          <a:stretch>
            <a:fillRect/>
          </a:stretch>
        </p:blipFill>
        <p:spPr>
          <a:xfrm>
            <a:off x="0" y="0"/>
            <a:ext cx="9144000" cy="958273"/>
          </a:xfrm>
          <a:prstGeom prst="rect">
            <a:avLst/>
          </a:prstGeom>
        </p:spPr>
      </p:pic>
      <p:pic>
        <p:nvPicPr>
          <p:cNvPr id="3" name="Picture 2">
            <a:extLst>
              <a:ext uri="{FF2B5EF4-FFF2-40B4-BE49-F238E27FC236}">
                <a16:creationId xmlns:a16="http://schemas.microsoft.com/office/drawing/2014/main" id="{9A8F1240-DD3E-034D-833E-E2082FDDD5C2}"/>
              </a:ext>
            </a:extLst>
          </p:cNvPr>
          <p:cNvPicPr>
            <a:picLocks noChangeAspect="1"/>
          </p:cNvPicPr>
          <p:nvPr/>
        </p:nvPicPr>
        <p:blipFill>
          <a:blip r:embed="rId8"/>
          <a:stretch>
            <a:fillRect/>
          </a:stretch>
        </p:blipFill>
        <p:spPr>
          <a:xfrm>
            <a:off x="0" y="5868554"/>
            <a:ext cx="9144000" cy="912091"/>
          </a:xfrm>
          <a:prstGeom prst="rect">
            <a:avLst/>
          </a:prstGeom>
        </p:spPr>
      </p:pic>
    </p:spTree>
    <p:extLst>
      <p:ext uri="{BB962C8B-B14F-4D97-AF65-F5344CB8AC3E}">
        <p14:creationId xmlns:p14="http://schemas.microsoft.com/office/powerpoint/2010/main" val="16564095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4" r:id="rId5"/>
  </p:sldLayoutIdLst>
  <p:hf sldNum="0" hdr="0" ftr="0" dt="0"/>
  <p:txStyles>
    <p:titleStyle>
      <a:lvl1pPr algn="l" defTabSz="685800" rtl="0" eaLnBrk="1" latinLnBrk="0" hangingPunct="1">
        <a:lnSpc>
          <a:spcPct val="90000"/>
        </a:lnSpc>
        <a:spcBef>
          <a:spcPct val="0"/>
        </a:spcBef>
        <a:buNone/>
        <a:defRPr sz="3000" b="1" i="0" kern="1200">
          <a:solidFill>
            <a:schemeClr val="accent1"/>
          </a:solidFill>
          <a:latin typeface="Arial" panose="020B0604020202020204" pitchFamily="34" charset="0"/>
          <a:ea typeface="+mj-ea"/>
          <a:cs typeface="Arial" panose="020B0604020202020204" pitchFamily="34" charset="0"/>
        </a:defRPr>
      </a:lvl1pPr>
    </p:titleStyle>
    <p:bodyStyle>
      <a:lvl1pPr marL="173038" indent="-173038" algn="l" defTabSz="685800" rtl="0" eaLnBrk="1" latinLnBrk="0" hangingPunct="1">
        <a:lnSpc>
          <a:spcPct val="90000"/>
        </a:lnSpc>
        <a:spcBef>
          <a:spcPts val="750"/>
        </a:spcBef>
        <a:spcAft>
          <a:spcPts val="2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spcAft>
          <a:spcPts val="200"/>
        </a:spcAft>
        <a:buSzPct val="80000"/>
        <a:buFont typeface="Lucida Grande" panose="020B06000405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spcAft>
          <a:spcPts val="200"/>
        </a:spcAft>
        <a:buSzPct val="50000"/>
        <a:buFont typeface="Hiragino Sans W3" panose="020B0300000000000000" pitchFamily="34" charset="-128"/>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spcAft>
          <a:spcPts val="200"/>
        </a:spcAft>
        <a:buSzPct val="70000"/>
        <a:buFont typeface="Wingdings" pitchFamily="2" charset="2"/>
        <a:buChar char="v"/>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ideo" Target="https://www.youtube.com/embed/yTgkyJbmmTM?feature=oembed" TargetMode="Externa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loveyourtree.or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hyperlink" Target="https://open.spotify.com/track/0OjM04YKE6yyD98ZW9tFpu?si=109c6e09e7084f11"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open.spotify.com/playlist/5rrFTuewKHJgduHxF43OgS?si=f9bf34ac6f3e4f45"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74.png"/><Relationship Id="rId21" Type="http://schemas.openxmlformats.org/officeDocument/2006/relationships/image" Target="../media/image92.png"/><Relationship Id="rId34" Type="http://schemas.openxmlformats.org/officeDocument/2006/relationships/image" Target="../media/image105.sv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96.png"/><Relationship Id="rId33" Type="http://schemas.openxmlformats.org/officeDocument/2006/relationships/image" Target="../media/image104.png"/><Relationship Id="rId2" Type="http://schemas.openxmlformats.org/officeDocument/2006/relationships/notesSlide" Target="../notesSlides/notesSlide35.xml"/><Relationship Id="rId16" Type="http://schemas.openxmlformats.org/officeDocument/2006/relationships/image" Target="../media/image87.svg"/><Relationship Id="rId20" Type="http://schemas.openxmlformats.org/officeDocument/2006/relationships/image" Target="../media/image91.svg"/><Relationship Id="rId29" Type="http://schemas.openxmlformats.org/officeDocument/2006/relationships/image" Target="../media/image100.png"/><Relationship Id="rId1" Type="http://schemas.openxmlformats.org/officeDocument/2006/relationships/slideLayout" Target="../slideLayouts/slideLayout8.xml"/><Relationship Id="rId6" Type="http://schemas.openxmlformats.org/officeDocument/2006/relationships/image" Target="../media/image77.svg"/><Relationship Id="rId11" Type="http://schemas.openxmlformats.org/officeDocument/2006/relationships/image" Target="../media/image82.png"/><Relationship Id="rId24" Type="http://schemas.openxmlformats.org/officeDocument/2006/relationships/image" Target="../media/image95.svg"/><Relationship Id="rId32" Type="http://schemas.openxmlformats.org/officeDocument/2006/relationships/image" Target="../media/image103.sv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svg"/><Relationship Id="rId36" Type="http://schemas.openxmlformats.org/officeDocument/2006/relationships/image" Target="../media/image107.svg"/><Relationship Id="rId10" Type="http://schemas.openxmlformats.org/officeDocument/2006/relationships/image" Target="../media/image81.svg"/><Relationship Id="rId19" Type="http://schemas.openxmlformats.org/officeDocument/2006/relationships/image" Target="../media/image90.png"/><Relationship Id="rId31" Type="http://schemas.openxmlformats.org/officeDocument/2006/relationships/image" Target="../media/image102.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3.svg"/><Relationship Id="rId27" Type="http://schemas.openxmlformats.org/officeDocument/2006/relationships/image" Target="../media/image98.png"/><Relationship Id="rId30" Type="http://schemas.openxmlformats.org/officeDocument/2006/relationships/image" Target="../media/image101.svg"/><Relationship Id="rId35" Type="http://schemas.openxmlformats.org/officeDocument/2006/relationships/image" Target="../media/image106.png"/><Relationship Id="rId8" Type="http://schemas.openxmlformats.org/officeDocument/2006/relationships/image" Target="../media/image7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mailto:LoveYourTree@ercpathlight.com"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mailto:LoveYourTree@ercpathlight.com"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loveyourtree.org/" TargetMode="External"/><Relationship Id="rId2" Type="http://schemas.openxmlformats.org/officeDocument/2006/relationships/hyperlink" Target="mailto:LoveYourTree@ercpathlight.com" TargetMode="External"/><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hyperlink" Target="http://www.loveyourtree.org/" TargetMode="External"/><Relationship Id="rId2" Type="http://schemas.openxmlformats.org/officeDocument/2006/relationships/hyperlink" Target="mailto:LoveYourTree@ERCPathlight.com" TargetMode="External"/><Relationship Id="rId1" Type="http://schemas.openxmlformats.org/officeDocument/2006/relationships/slideLayout" Target="../slideLayouts/slideLayout8.xml"/><Relationship Id="rId4" Type="http://schemas.openxmlformats.org/officeDocument/2006/relationships/image" Target="../media/image122.jpg"/></Relationships>
</file>

<file path=ppt/slides/_rels/slide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12"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22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23E5F5-E894-4541-B44D-AF87B5B3CD4E}"/>
              </a:ext>
            </a:extLst>
          </p:cNvPr>
          <p:cNvSpPr>
            <a:spLocks noGrp="1"/>
          </p:cNvSpPr>
          <p:nvPr>
            <p:ph type="body" sz="quarter" idx="10"/>
          </p:nvPr>
        </p:nvSpPr>
        <p:spPr>
          <a:xfrm>
            <a:off x="366244" y="981105"/>
            <a:ext cx="4132648" cy="341632"/>
          </a:xfrm>
        </p:spPr>
        <p:txBody>
          <a:bodyPr/>
          <a:lstStyle/>
          <a:p>
            <a:r>
              <a:rPr lang="en-US" dirty="0"/>
              <a:t>Mental Well-Being:</a:t>
            </a:r>
          </a:p>
        </p:txBody>
      </p:sp>
      <p:sp>
        <p:nvSpPr>
          <p:cNvPr id="2" name="Title 1">
            <a:extLst>
              <a:ext uri="{FF2B5EF4-FFF2-40B4-BE49-F238E27FC236}">
                <a16:creationId xmlns:a16="http://schemas.microsoft.com/office/drawing/2014/main" id="{5D629752-6AAB-4A6F-8748-0914299F3D03}"/>
              </a:ext>
            </a:extLst>
          </p:cNvPr>
          <p:cNvSpPr>
            <a:spLocks noGrp="1"/>
          </p:cNvSpPr>
          <p:nvPr>
            <p:ph type="title"/>
          </p:nvPr>
        </p:nvSpPr>
        <p:spPr>
          <a:xfrm>
            <a:off x="428543" y="1517809"/>
            <a:ext cx="4383556" cy="2542140"/>
          </a:xfrm>
        </p:spPr>
        <p:txBody>
          <a:bodyPr vert="horz" lIns="0" tIns="68579" rIns="0" bIns="68579" rtlCol="0" anchor="t" anchorCtr="0">
            <a:noAutofit/>
          </a:bodyPr>
          <a:lstStyle/>
          <a:p>
            <a:r>
              <a:rPr lang="en-US" sz="1800" b="0" i="1" dirty="0"/>
              <a:t>Positive Mental Well-Being may allow people to:</a:t>
            </a:r>
            <a:br>
              <a:rPr lang="en-US" sz="1800" b="0" i="1" dirty="0"/>
            </a:br>
            <a:br>
              <a:rPr lang="en-US" sz="1800" b="0" i="1" dirty="0"/>
            </a:br>
            <a:r>
              <a:rPr lang="en-US" sz="1800" b="0" i="1" dirty="0"/>
              <a:t>* Realize their full potential</a:t>
            </a:r>
            <a:br>
              <a:rPr lang="en-US" sz="1800" b="0" i="1" dirty="0"/>
            </a:br>
            <a:br>
              <a:rPr lang="en-US" sz="1800" b="0" i="1" dirty="0"/>
            </a:br>
            <a:r>
              <a:rPr lang="en-US" sz="1800" b="0" i="1" dirty="0"/>
              <a:t>* Cope with stresses of life</a:t>
            </a:r>
            <a:br>
              <a:rPr lang="en-US" sz="1800" b="0" i="1" dirty="0"/>
            </a:br>
            <a:br>
              <a:rPr lang="en-US" sz="1800" b="0" i="1" dirty="0"/>
            </a:br>
            <a:r>
              <a:rPr lang="en-US" sz="1800" b="0" i="1" dirty="0"/>
              <a:t>* Work productively</a:t>
            </a:r>
            <a:br>
              <a:rPr lang="en-US" sz="1800" b="0" i="1" dirty="0"/>
            </a:br>
            <a:br>
              <a:rPr lang="en-US" sz="1800" b="0" i="1" dirty="0"/>
            </a:br>
            <a:r>
              <a:rPr lang="en-US" sz="1800" b="0" i="1" dirty="0"/>
              <a:t>* Make meaningful contributions to their communities</a:t>
            </a:r>
            <a:endParaRPr lang="en-US" sz="1400" b="0" dirty="0"/>
          </a:p>
        </p:txBody>
      </p:sp>
      <p:sp>
        <p:nvSpPr>
          <p:cNvPr id="8" name="Text Placeholder 7">
            <a:extLst>
              <a:ext uri="{FF2B5EF4-FFF2-40B4-BE49-F238E27FC236}">
                <a16:creationId xmlns:a16="http://schemas.microsoft.com/office/drawing/2014/main" id="{FB20D5DF-339C-4BA6-859A-F5C0A80F8F84}"/>
              </a:ext>
            </a:extLst>
          </p:cNvPr>
          <p:cNvSpPr>
            <a:spLocks noGrp="1"/>
          </p:cNvSpPr>
          <p:nvPr>
            <p:ph type="body" sz="quarter" idx="14"/>
          </p:nvPr>
        </p:nvSpPr>
        <p:spPr>
          <a:xfrm>
            <a:off x="395208" y="4526150"/>
            <a:ext cx="4132648" cy="1643527"/>
          </a:xfrm>
        </p:spPr>
        <p:txBody>
          <a:bodyPr/>
          <a:lstStyle/>
          <a:p>
            <a:r>
              <a:rPr lang="en-US" sz="1600" i="1" dirty="0"/>
              <a:t>Positive mental health is characterized by a person's ability to fulfil a number of key functions and activities, including: the ability to learn, the ability to feel, express and manage a range of positive and negative emotions, the ability to form and maintain good relationships with others</a:t>
            </a:r>
            <a:endParaRPr lang="en-US" sz="1600" dirty="0"/>
          </a:p>
        </p:txBody>
      </p:sp>
      <p:sp>
        <p:nvSpPr>
          <p:cNvPr id="3" name="TextBox 2">
            <a:extLst>
              <a:ext uri="{FF2B5EF4-FFF2-40B4-BE49-F238E27FC236}">
                <a16:creationId xmlns:a16="http://schemas.microsoft.com/office/drawing/2014/main" id="{70A44F76-2DF7-4DEE-94A7-81E6A3913A33}"/>
              </a:ext>
            </a:extLst>
          </p:cNvPr>
          <p:cNvSpPr txBox="1"/>
          <p:nvPr/>
        </p:nvSpPr>
        <p:spPr>
          <a:xfrm rot="16200000">
            <a:off x="2849392" y="4211829"/>
            <a:ext cx="4072924" cy="36340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34289" tIns="34289" rIns="34289" bIns="34289" numCol="1" spcCol="38100" rtlCol="0">
            <a:normAutofit/>
          </a:bodyPr>
          <a:lstStyle/>
          <a:p>
            <a:pPr marL="0" marR="0" lvl="0" indent="0" algn="l" defTabSz="342900" rtl="0" eaLnBrk="1" fontAlgn="auto" latinLnBrk="1" hangingPunct="0">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6BC3BF"/>
                </a:solidFill>
                <a:effectLst/>
                <a:uLnTx/>
                <a:uFillTx/>
                <a:latin typeface="Arial" panose="020B0604020202020204"/>
                <a:ea typeface="+mn-ea"/>
                <a:cs typeface="+mn-cs"/>
              </a:rPr>
              <a:t>Artwork by:</a:t>
            </a:r>
          </a:p>
        </p:txBody>
      </p:sp>
      <p:pic>
        <p:nvPicPr>
          <p:cNvPr id="7" name="Picture 6" descr="Diagram&#10;&#10;Description automatically generated">
            <a:extLst>
              <a:ext uri="{FF2B5EF4-FFF2-40B4-BE49-F238E27FC236}">
                <a16:creationId xmlns:a16="http://schemas.microsoft.com/office/drawing/2014/main" id="{3F0CAC9F-76F0-408B-BD7F-7D67E6C11662}"/>
              </a:ext>
            </a:extLst>
          </p:cNvPr>
          <p:cNvPicPr>
            <a:picLocks noChangeAspect="1"/>
          </p:cNvPicPr>
          <p:nvPr/>
        </p:nvPicPr>
        <p:blipFill rotWithShape="1">
          <a:blip r:embed="rId3">
            <a:extLst>
              <a:ext uri="{28A0092B-C50C-407E-A947-70E740481C1C}">
                <a14:useLocalDpi xmlns:a14="http://schemas.microsoft.com/office/drawing/2010/main" val="0"/>
              </a:ext>
            </a:extLst>
          </a:blip>
          <a:srcRect l="1531" t="1118" r="704" b="1505"/>
          <a:stretch/>
        </p:blipFill>
        <p:spPr>
          <a:xfrm rot="16200000">
            <a:off x="4239518" y="1795988"/>
            <a:ext cx="5314536" cy="3953478"/>
          </a:xfrm>
          <a:prstGeom prst="rect">
            <a:avLst/>
          </a:prstGeom>
        </p:spPr>
      </p:pic>
    </p:spTree>
    <p:extLst>
      <p:ext uri="{BB962C8B-B14F-4D97-AF65-F5344CB8AC3E}">
        <p14:creationId xmlns:p14="http://schemas.microsoft.com/office/powerpoint/2010/main" val="6953828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C5A07E-3488-42C8-A501-0ED5EC97040E}"/>
              </a:ext>
            </a:extLst>
          </p:cNvPr>
          <p:cNvSpPr>
            <a:spLocks noGrp="1"/>
          </p:cNvSpPr>
          <p:nvPr>
            <p:ph type="body" sz="quarter" idx="10"/>
          </p:nvPr>
        </p:nvSpPr>
        <p:spPr>
          <a:xfrm>
            <a:off x="439352" y="1525879"/>
            <a:ext cx="8096716" cy="874421"/>
          </a:xfrm>
        </p:spPr>
        <p:txBody>
          <a:bodyPr/>
          <a:lstStyle/>
          <a:p>
            <a:r>
              <a:rPr lang="en-US" dirty="0"/>
              <a:t>Love Your Tree reminds us that through creativity, connections and self-reflection we have the power to shift self-compassion, body acceptance &amp; mental well-being positively.</a:t>
            </a:r>
          </a:p>
        </p:txBody>
      </p:sp>
      <p:sp>
        <p:nvSpPr>
          <p:cNvPr id="2" name="Title 1">
            <a:extLst>
              <a:ext uri="{FF2B5EF4-FFF2-40B4-BE49-F238E27FC236}">
                <a16:creationId xmlns:a16="http://schemas.microsoft.com/office/drawing/2014/main" id="{23F70F23-1D18-48B9-A707-3558DFACCC1A}"/>
              </a:ext>
            </a:extLst>
          </p:cNvPr>
          <p:cNvSpPr>
            <a:spLocks noGrp="1"/>
          </p:cNvSpPr>
          <p:nvPr>
            <p:ph type="title"/>
          </p:nvPr>
        </p:nvSpPr>
        <p:spPr/>
        <p:txBody>
          <a:bodyPr/>
          <a:lstStyle/>
          <a:p>
            <a:r>
              <a:rPr lang="en-US" dirty="0"/>
              <a:t>Love Your Tree is part of the Solution:</a:t>
            </a:r>
          </a:p>
        </p:txBody>
      </p:sp>
      <p:sp>
        <p:nvSpPr>
          <p:cNvPr id="11" name="Text Placeholder 10">
            <a:extLst>
              <a:ext uri="{FF2B5EF4-FFF2-40B4-BE49-F238E27FC236}">
                <a16:creationId xmlns:a16="http://schemas.microsoft.com/office/drawing/2014/main" id="{4EF3B0D4-CD12-4EE2-AE52-B928A5507595}"/>
              </a:ext>
            </a:extLst>
          </p:cNvPr>
          <p:cNvSpPr>
            <a:spLocks noGrp="1"/>
          </p:cNvSpPr>
          <p:nvPr>
            <p:ph type="body" sz="quarter" idx="14"/>
          </p:nvPr>
        </p:nvSpPr>
        <p:spPr>
          <a:xfrm>
            <a:off x="439352" y="2441387"/>
            <a:ext cx="4557262" cy="3736407"/>
          </a:xfrm>
        </p:spPr>
        <p:txBody>
          <a:bodyPr/>
          <a:lstStyle/>
          <a:p>
            <a:r>
              <a:rPr lang="en-US" dirty="0">
                <a:solidFill>
                  <a:schemeClr val="tx1"/>
                </a:solidFill>
                <a:latin typeface="+mn-lt"/>
                <a:cs typeface="+mn-cs"/>
              </a:rPr>
              <a:t>Positive s</a:t>
            </a:r>
            <a:r>
              <a:rPr lang="en-US" sz="1800" b="0" i="0" kern="1200" dirty="0">
                <a:solidFill>
                  <a:schemeClr val="tx1"/>
                </a:solidFill>
                <a:effectLst/>
                <a:latin typeface="+mn-lt"/>
                <a:ea typeface="+mn-ea"/>
                <a:cs typeface="+mn-cs"/>
              </a:rPr>
              <a:t>elf-compassion, body acceptance &amp; mental wellbeing is positively associated with: </a:t>
            </a:r>
          </a:p>
          <a:p>
            <a:endParaRPr lang="en-US" sz="1600" b="0" i="0" kern="1200" dirty="0">
              <a:solidFill>
                <a:schemeClr val="tx1"/>
              </a:solidFill>
              <a:effectLst/>
              <a:latin typeface="+mn-lt"/>
              <a:ea typeface="+mn-ea"/>
              <a:cs typeface="+mn-cs"/>
            </a:endParaRP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Life satisfaction</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Wisdom</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Happiness</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Optimism</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Curiosity</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Learning goals</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Social connectedness</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Personal responsibility</a:t>
            </a:r>
          </a:p>
          <a:p>
            <a:pPr marL="285750" indent="-285750">
              <a:lnSpc>
                <a:spcPct val="100000"/>
              </a:lnSpc>
              <a:spcBef>
                <a:spcPts val="0"/>
              </a:spcBef>
              <a:spcAft>
                <a:spcPts val="0"/>
              </a:spcAft>
              <a:buFont typeface="Arial" panose="020B0604020202020204" pitchFamily="34" charset="0"/>
              <a:buChar char="•"/>
            </a:pPr>
            <a:r>
              <a:rPr lang="en-US" dirty="0">
                <a:solidFill>
                  <a:schemeClr val="tx1"/>
                </a:solidFill>
              </a:rPr>
              <a:t>Emotional resilience</a:t>
            </a:r>
          </a:p>
        </p:txBody>
      </p:sp>
      <p:pic>
        <p:nvPicPr>
          <p:cNvPr id="6" name="Picture 5">
            <a:extLst>
              <a:ext uri="{FF2B5EF4-FFF2-40B4-BE49-F238E27FC236}">
                <a16:creationId xmlns:a16="http://schemas.microsoft.com/office/drawing/2014/main" id="{C1583538-0AF0-4870-A045-CB621E25B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780" y="2278268"/>
            <a:ext cx="3251288" cy="4185169"/>
          </a:xfrm>
          <a:prstGeom prst="rect">
            <a:avLst/>
          </a:prstGeom>
        </p:spPr>
      </p:pic>
      <p:sp>
        <p:nvSpPr>
          <p:cNvPr id="7" name="TextBox 6">
            <a:extLst>
              <a:ext uri="{FF2B5EF4-FFF2-40B4-BE49-F238E27FC236}">
                <a16:creationId xmlns:a16="http://schemas.microsoft.com/office/drawing/2014/main" id="{9520B153-912E-4776-93D0-87B9EAE3D4BE}"/>
              </a:ext>
            </a:extLst>
          </p:cNvPr>
          <p:cNvSpPr txBox="1"/>
          <p:nvPr/>
        </p:nvSpPr>
        <p:spPr>
          <a:xfrm rot="16200000">
            <a:off x="3681178" y="4886393"/>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accent2"/>
                </a:solidFill>
                <a:effectLst/>
                <a:uFillTx/>
                <a:latin typeface="Arial"/>
                <a:ea typeface="Arial"/>
                <a:cs typeface="Arial"/>
                <a:sym typeface="Arial"/>
              </a:rPr>
              <a:t>Artwork by: Gretchen </a:t>
            </a:r>
            <a:r>
              <a:rPr kumimoji="0" lang="en-US" sz="1100" b="0" i="0" u="none" strike="noStrike" cap="none" spc="0" normalizeH="0" baseline="0" dirty="0" err="1">
                <a:ln>
                  <a:noFill/>
                </a:ln>
                <a:solidFill>
                  <a:schemeClr val="accent2"/>
                </a:solidFill>
                <a:effectLst/>
                <a:uFillTx/>
                <a:latin typeface="Arial"/>
                <a:ea typeface="Arial"/>
                <a:cs typeface="Arial"/>
                <a:sym typeface="Arial"/>
              </a:rPr>
              <a:t>Beernink</a:t>
            </a:r>
            <a:r>
              <a:rPr kumimoji="0" lang="en-US" sz="1100" b="0" i="0" u="none" strike="noStrike" cap="none" spc="0" normalizeH="0" baseline="0" dirty="0">
                <a:ln>
                  <a:noFill/>
                </a:ln>
                <a:solidFill>
                  <a:schemeClr val="accent2"/>
                </a:solidFill>
                <a:effectLst/>
                <a:uFillTx/>
                <a:latin typeface="Arial"/>
                <a:ea typeface="Arial"/>
                <a:cs typeface="Arial"/>
                <a:sym typeface="Arial"/>
              </a:rPr>
              <a:t>, 2017</a:t>
            </a:r>
          </a:p>
        </p:txBody>
      </p:sp>
    </p:spTree>
    <p:extLst>
      <p:ext uri="{BB962C8B-B14F-4D97-AF65-F5344CB8AC3E}">
        <p14:creationId xmlns:p14="http://schemas.microsoft.com/office/powerpoint/2010/main" val="76551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1A69EA-E94D-49B9-B36A-989765A8F660}"/>
              </a:ext>
            </a:extLst>
          </p:cNvPr>
          <p:cNvSpPr>
            <a:spLocks noGrp="1"/>
          </p:cNvSpPr>
          <p:nvPr>
            <p:ph type="subTitle" idx="1"/>
          </p:nvPr>
        </p:nvSpPr>
        <p:spPr/>
        <p:txBody>
          <a:bodyPr/>
          <a:lstStyle/>
          <a:p>
            <a:endParaRPr lang="en-US" dirty="0"/>
          </a:p>
        </p:txBody>
      </p:sp>
      <p:sp>
        <p:nvSpPr>
          <p:cNvPr id="7" name="Rectangle 6">
            <a:extLst>
              <a:ext uri="{FF2B5EF4-FFF2-40B4-BE49-F238E27FC236}">
                <a16:creationId xmlns:a16="http://schemas.microsoft.com/office/drawing/2014/main" id="{F3C73863-E2B8-4D14-9EC1-72509E92169B}"/>
              </a:ext>
            </a:extLst>
          </p:cNvPr>
          <p:cNvSpPr/>
          <p:nvPr/>
        </p:nvSpPr>
        <p:spPr>
          <a:xfrm>
            <a:off x="0" y="1600199"/>
            <a:ext cx="9144000" cy="248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a:extLst>
              <a:ext uri="{FF2B5EF4-FFF2-40B4-BE49-F238E27FC236}">
                <a16:creationId xmlns:a16="http://schemas.microsoft.com/office/drawing/2014/main" id="{2D40CC44-99A6-470E-B075-6ED521F250F6}"/>
              </a:ext>
            </a:extLst>
          </p:cNvPr>
          <p:cNvSpPr txBox="1">
            <a:spLocks/>
          </p:cNvSpPr>
          <p:nvPr/>
        </p:nvSpPr>
        <p:spPr>
          <a:xfrm>
            <a:off x="372076" y="2665031"/>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Movement Break!</a:t>
            </a:r>
          </a:p>
        </p:txBody>
      </p:sp>
      <p:sp>
        <p:nvSpPr>
          <p:cNvPr id="10" name="Text Placeholder 4">
            <a:extLst>
              <a:ext uri="{FF2B5EF4-FFF2-40B4-BE49-F238E27FC236}">
                <a16:creationId xmlns:a16="http://schemas.microsoft.com/office/drawing/2014/main" id="{3CB7E827-115A-4B69-959C-354C5671137F}"/>
              </a:ext>
            </a:extLst>
          </p:cNvPr>
          <p:cNvSpPr txBox="1">
            <a:spLocks/>
          </p:cNvSpPr>
          <p:nvPr/>
        </p:nvSpPr>
        <p:spPr>
          <a:xfrm>
            <a:off x="2346926" y="3256701"/>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Let’s </a:t>
            </a:r>
            <a:r>
              <a:rPr lang="en-US" sz="2400" i="1" dirty="0">
                <a:solidFill>
                  <a:srgbClr val="ED7D31"/>
                </a:solidFill>
                <a:latin typeface="Calibri" panose="020F0502020204030204"/>
              </a:rPr>
              <a:t>Creatively Move</a:t>
            </a: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234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1A69EA-E94D-49B9-B36A-989765A8F660}"/>
              </a:ext>
            </a:extLst>
          </p:cNvPr>
          <p:cNvSpPr>
            <a:spLocks noGrp="1"/>
          </p:cNvSpPr>
          <p:nvPr>
            <p:ph type="subTitle" idx="1"/>
          </p:nvPr>
        </p:nvSpPr>
        <p:spPr/>
        <p:txBody>
          <a:bodyPr/>
          <a:lstStyle/>
          <a:p>
            <a:endParaRPr lang="en-US" dirty="0"/>
          </a:p>
        </p:txBody>
      </p:sp>
      <p:sp>
        <p:nvSpPr>
          <p:cNvPr id="7" name="Rectangle 6">
            <a:extLst>
              <a:ext uri="{FF2B5EF4-FFF2-40B4-BE49-F238E27FC236}">
                <a16:creationId xmlns:a16="http://schemas.microsoft.com/office/drawing/2014/main" id="{F3C73863-E2B8-4D14-9EC1-72509E92169B}"/>
              </a:ext>
            </a:extLst>
          </p:cNvPr>
          <p:cNvSpPr/>
          <p:nvPr/>
        </p:nvSpPr>
        <p:spPr>
          <a:xfrm>
            <a:off x="0" y="288099"/>
            <a:ext cx="9144000" cy="379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a:extLst>
              <a:ext uri="{FF2B5EF4-FFF2-40B4-BE49-F238E27FC236}">
                <a16:creationId xmlns:a16="http://schemas.microsoft.com/office/drawing/2014/main" id="{2D40CC44-99A6-470E-B075-6ED521F250F6}"/>
              </a:ext>
            </a:extLst>
          </p:cNvPr>
          <p:cNvSpPr txBox="1">
            <a:spLocks/>
          </p:cNvSpPr>
          <p:nvPr/>
        </p:nvSpPr>
        <p:spPr>
          <a:xfrm>
            <a:off x="372076" y="2090853"/>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Love Your Tree</a:t>
            </a:r>
          </a:p>
        </p:txBody>
      </p:sp>
      <p:sp>
        <p:nvSpPr>
          <p:cNvPr id="10" name="Text Placeholder 4">
            <a:extLst>
              <a:ext uri="{FF2B5EF4-FFF2-40B4-BE49-F238E27FC236}">
                <a16:creationId xmlns:a16="http://schemas.microsoft.com/office/drawing/2014/main" id="{3CB7E827-115A-4B69-959C-354C5671137F}"/>
              </a:ext>
            </a:extLst>
          </p:cNvPr>
          <p:cNvSpPr txBox="1">
            <a:spLocks/>
          </p:cNvSpPr>
          <p:nvPr/>
        </p:nvSpPr>
        <p:spPr>
          <a:xfrm>
            <a:off x="2282740" y="2673685"/>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Let’s get started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Exploring the tree metaphor… </a:t>
            </a:r>
          </a:p>
        </p:txBody>
      </p:sp>
    </p:spTree>
    <p:extLst>
      <p:ext uri="{BB962C8B-B14F-4D97-AF65-F5344CB8AC3E}">
        <p14:creationId xmlns:p14="http://schemas.microsoft.com/office/powerpoint/2010/main" val="1621481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6B90C-BEAB-4380-89B1-9699407CB983}"/>
              </a:ext>
            </a:extLst>
          </p:cNvPr>
          <p:cNvSpPr>
            <a:spLocks noGrp="1"/>
          </p:cNvSpPr>
          <p:nvPr>
            <p:ph type="title"/>
          </p:nvPr>
        </p:nvSpPr>
        <p:spPr/>
        <p:txBody>
          <a:bodyPr/>
          <a:lstStyle/>
          <a:p>
            <a:r>
              <a:rPr lang="en-US" dirty="0"/>
              <a:t>Why Should I…Love My Tree?</a:t>
            </a:r>
          </a:p>
        </p:txBody>
      </p:sp>
      <p:sp>
        <p:nvSpPr>
          <p:cNvPr id="3" name="Text Placeholder 2">
            <a:extLst>
              <a:ext uri="{FF2B5EF4-FFF2-40B4-BE49-F238E27FC236}">
                <a16:creationId xmlns:a16="http://schemas.microsoft.com/office/drawing/2014/main" id="{119E4D9E-7CA8-4E4A-977E-F2C9F58925CC}"/>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D7AF73B5-736B-4704-B0E7-DAD8D4981FB6}"/>
              </a:ext>
            </a:extLst>
          </p:cNvPr>
          <p:cNvSpPr>
            <a:spLocks noGrp="1"/>
          </p:cNvSpPr>
          <p:nvPr>
            <p:ph type="body" sz="quarter" idx="10"/>
          </p:nvPr>
        </p:nvSpPr>
        <p:spPr/>
        <p:txBody>
          <a:bodyPr/>
          <a:lstStyle/>
          <a:p>
            <a:endParaRPr lang="en-US"/>
          </a:p>
        </p:txBody>
      </p:sp>
      <p:pic>
        <p:nvPicPr>
          <p:cNvPr id="9" name="Online Media 8" title="Rough 2 LYT Teaser 2021">
            <a:hlinkClick r:id="" action="ppaction://media"/>
            <a:extLst>
              <a:ext uri="{FF2B5EF4-FFF2-40B4-BE49-F238E27FC236}">
                <a16:creationId xmlns:a16="http://schemas.microsoft.com/office/drawing/2014/main" id="{3F2E7D56-76F2-42FA-8B17-29A320D6609B}"/>
              </a:ext>
            </a:extLst>
          </p:cNvPr>
          <p:cNvPicPr>
            <a:picLocks noRot="1" noChangeAspect="1"/>
          </p:cNvPicPr>
          <p:nvPr>
            <a:videoFile r:link="rId1"/>
          </p:nvPr>
        </p:nvPicPr>
        <p:blipFill>
          <a:blip r:embed="rId4"/>
          <a:stretch>
            <a:fillRect/>
          </a:stretch>
        </p:blipFill>
        <p:spPr>
          <a:xfrm>
            <a:off x="439352" y="1532710"/>
            <a:ext cx="8398985" cy="4745427"/>
          </a:xfrm>
          <a:prstGeom prst="rect">
            <a:avLst/>
          </a:prstGeom>
        </p:spPr>
      </p:pic>
    </p:spTree>
    <p:extLst>
      <p:ext uri="{BB962C8B-B14F-4D97-AF65-F5344CB8AC3E}">
        <p14:creationId xmlns:p14="http://schemas.microsoft.com/office/powerpoint/2010/main" val="25186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706E6-BBE9-462F-90FA-76FFE5F47EF3}"/>
              </a:ext>
            </a:extLst>
          </p:cNvPr>
          <p:cNvPicPr>
            <a:picLocks noChangeAspect="1"/>
          </p:cNvPicPr>
          <p:nvPr/>
        </p:nvPicPr>
        <p:blipFill>
          <a:blip r:embed="rId3"/>
          <a:stretch>
            <a:fillRect/>
          </a:stretch>
        </p:blipFill>
        <p:spPr>
          <a:xfrm>
            <a:off x="1692602" y="2477222"/>
            <a:ext cx="3314831" cy="4094792"/>
          </a:xfrm>
          <a:prstGeom prst="rect">
            <a:avLst/>
          </a:prstGeom>
          <a:ln>
            <a:solidFill>
              <a:schemeClr val="tx1"/>
            </a:solidFill>
          </a:ln>
        </p:spPr>
      </p:pic>
      <p:pic>
        <p:nvPicPr>
          <p:cNvPr id="5" name="Picture 4">
            <a:extLst>
              <a:ext uri="{FF2B5EF4-FFF2-40B4-BE49-F238E27FC236}">
                <a16:creationId xmlns:a16="http://schemas.microsoft.com/office/drawing/2014/main" id="{28838A08-800A-4C9D-AE27-C0067614311D}"/>
              </a:ext>
            </a:extLst>
          </p:cNvPr>
          <p:cNvPicPr>
            <a:picLocks noChangeAspect="1"/>
          </p:cNvPicPr>
          <p:nvPr/>
        </p:nvPicPr>
        <p:blipFill>
          <a:blip r:embed="rId4"/>
          <a:stretch>
            <a:fillRect/>
          </a:stretch>
        </p:blipFill>
        <p:spPr>
          <a:xfrm>
            <a:off x="5181605" y="4626429"/>
            <a:ext cx="1499277" cy="1946823"/>
          </a:xfrm>
          <a:prstGeom prst="rect">
            <a:avLst/>
          </a:prstGeom>
          <a:ln>
            <a:solidFill>
              <a:schemeClr val="tx1"/>
            </a:solidFill>
          </a:ln>
        </p:spPr>
      </p:pic>
      <p:pic>
        <p:nvPicPr>
          <p:cNvPr id="6" name="Picture 5">
            <a:extLst>
              <a:ext uri="{FF2B5EF4-FFF2-40B4-BE49-F238E27FC236}">
                <a16:creationId xmlns:a16="http://schemas.microsoft.com/office/drawing/2014/main" id="{E54369CD-C3C7-4AC8-8526-3622F0EF8701}"/>
              </a:ext>
            </a:extLst>
          </p:cNvPr>
          <p:cNvPicPr>
            <a:picLocks noChangeAspect="1"/>
          </p:cNvPicPr>
          <p:nvPr/>
        </p:nvPicPr>
        <p:blipFill>
          <a:blip r:embed="rId5"/>
          <a:stretch>
            <a:fillRect/>
          </a:stretch>
        </p:blipFill>
        <p:spPr>
          <a:xfrm>
            <a:off x="5181606" y="2488108"/>
            <a:ext cx="1499276" cy="1951947"/>
          </a:xfrm>
          <a:prstGeom prst="rect">
            <a:avLst/>
          </a:prstGeom>
          <a:ln>
            <a:solidFill>
              <a:schemeClr val="tx1"/>
            </a:solidFill>
          </a:ln>
        </p:spPr>
      </p:pic>
      <p:sp>
        <p:nvSpPr>
          <p:cNvPr id="7" name="Title 6">
            <a:extLst>
              <a:ext uri="{FF2B5EF4-FFF2-40B4-BE49-F238E27FC236}">
                <a16:creationId xmlns:a16="http://schemas.microsoft.com/office/drawing/2014/main" id="{85F947F4-B8D6-49D5-9F54-B202E3488C87}"/>
              </a:ext>
            </a:extLst>
          </p:cNvPr>
          <p:cNvSpPr>
            <a:spLocks noGrp="1"/>
          </p:cNvSpPr>
          <p:nvPr>
            <p:ph type="title"/>
          </p:nvPr>
        </p:nvSpPr>
        <p:spPr/>
        <p:txBody>
          <a:bodyPr/>
          <a:lstStyle/>
          <a:p>
            <a:r>
              <a:rPr lang="en-US" dirty="0"/>
              <a:t>Self-Exploration &amp; Creative  Brainstorm Sheets</a:t>
            </a:r>
          </a:p>
        </p:txBody>
      </p:sp>
      <p:sp>
        <p:nvSpPr>
          <p:cNvPr id="2" name="TextBox 1">
            <a:extLst>
              <a:ext uri="{FF2B5EF4-FFF2-40B4-BE49-F238E27FC236}">
                <a16:creationId xmlns:a16="http://schemas.microsoft.com/office/drawing/2014/main" id="{9198E23E-4992-4086-9BDB-A3B46FE07C25}"/>
              </a:ext>
            </a:extLst>
          </p:cNvPr>
          <p:cNvSpPr txBox="1"/>
          <p:nvPr/>
        </p:nvSpPr>
        <p:spPr>
          <a:xfrm>
            <a:off x="936171" y="1643743"/>
            <a:ext cx="6455229" cy="677108"/>
          </a:xfrm>
          <a:prstGeom prst="rect">
            <a:avLst/>
          </a:prstGeom>
          <a:noFill/>
        </p:spPr>
        <p:txBody>
          <a:bodyPr wrap="square" lIns="182880" tIns="91440" rIns="182880" bIns="91440" rtlCol="0">
            <a:spAutoFit/>
          </a:bodyPr>
          <a:lstStyle/>
          <a:p>
            <a:pPr algn="ctr"/>
            <a:r>
              <a:rPr lang="en-US" sz="1600" dirty="0">
                <a:solidFill>
                  <a:schemeClr val="bg1">
                    <a:lumMod val="50000"/>
                  </a:schemeClr>
                </a:solidFill>
                <a:latin typeface="Arial" panose="020B0604020202020204" pitchFamily="34" charset="0"/>
                <a:cs typeface="Arial" panose="020B0604020202020204" pitchFamily="34" charset="0"/>
              </a:rPr>
              <a:t>In the next few step are going over this brainstorming document included in your program pack</a:t>
            </a:r>
          </a:p>
        </p:txBody>
      </p:sp>
    </p:spTree>
    <p:extLst>
      <p:ext uri="{BB962C8B-B14F-4D97-AF65-F5344CB8AC3E}">
        <p14:creationId xmlns:p14="http://schemas.microsoft.com/office/powerpoint/2010/main" val="336875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Discussion/Reflection Questions?</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The Tree Metaphor 	</a:t>
            </a:r>
          </a:p>
        </p:txBody>
      </p:sp>
      <p:sp>
        <p:nvSpPr>
          <p:cNvPr id="11" name="Text Placeholder 10">
            <a:extLst>
              <a:ext uri="{FF2B5EF4-FFF2-40B4-BE49-F238E27FC236}">
                <a16:creationId xmlns:a16="http://schemas.microsoft.com/office/drawing/2014/main" id="{9E13C6D0-E774-4C5A-9D02-07DD16652874}"/>
              </a:ext>
            </a:extLst>
          </p:cNvPr>
          <p:cNvSpPr>
            <a:spLocks noGrp="1"/>
          </p:cNvSpPr>
          <p:nvPr>
            <p:ph type="body" sz="quarter" idx="14"/>
          </p:nvPr>
        </p:nvSpPr>
        <p:spPr>
          <a:xfrm>
            <a:off x="439352" y="2132965"/>
            <a:ext cx="4317705" cy="2977225"/>
          </a:xfrm>
        </p:spPr>
        <p:txBody>
          <a:bodyPr/>
          <a:lstStyle/>
          <a:p>
            <a:r>
              <a:rPr lang="en-US" dirty="0"/>
              <a:t>#1. What is your favorite kind of tree?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kind of feelings does that tree create for you?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 you have any positive memories of specific trees or types of trees that you want to share?</a:t>
            </a:r>
          </a:p>
          <a:p>
            <a:endParaRPr lang="en-US" dirty="0"/>
          </a:p>
        </p:txBody>
      </p:sp>
      <p:pic>
        <p:nvPicPr>
          <p:cNvPr id="7" name="Picture 6" descr="A close up of text on a white background&#10;&#10;Description automatically generated">
            <a:extLst>
              <a:ext uri="{FF2B5EF4-FFF2-40B4-BE49-F238E27FC236}">
                <a16:creationId xmlns:a16="http://schemas.microsoft.com/office/drawing/2014/main" id="{872B8E53-148C-4E5B-923D-DD19F8C6A082}"/>
              </a:ext>
            </a:extLst>
          </p:cNvPr>
          <p:cNvPicPr>
            <a:picLocks noChangeAspect="1"/>
          </p:cNvPicPr>
          <p:nvPr/>
        </p:nvPicPr>
        <p:blipFill rotWithShape="1">
          <a:blip r:embed="rId3"/>
          <a:srcRect r="-1" b="5124"/>
          <a:stretch/>
        </p:blipFill>
        <p:spPr>
          <a:xfrm>
            <a:off x="5363995" y="1207538"/>
            <a:ext cx="3475205" cy="5212800"/>
          </a:xfrm>
          <a:prstGeom prst="rect">
            <a:avLst/>
          </a:prstGeom>
          <a:noFill/>
        </p:spPr>
      </p:pic>
      <p:sp>
        <p:nvSpPr>
          <p:cNvPr id="10" name="TextBox 9">
            <a:extLst>
              <a:ext uri="{FF2B5EF4-FFF2-40B4-BE49-F238E27FC236}">
                <a16:creationId xmlns:a16="http://schemas.microsoft.com/office/drawing/2014/main" id="{F07FE4AD-9117-46E1-B8FA-DFA9BAA6AEF7}"/>
              </a:ext>
            </a:extLst>
          </p:cNvPr>
          <p:cNvSpPr txBox="1"/>
          <p:nvPr/>
        </p:nvSpPr>
        <p:spPr>
          <a:xfrm rot="16200000">
            <a:off x="3745282" y="4821586"/>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sz="1100" dirty="0">
                <a:solidFill>
                  <a:schemeClr val="accent2"/>
                </a:solidFill>
                <a:ea typeface="Arial"/>
                <a:cs typeface="Arial"/>
                <a:sym typeface="Arial"/>
              </a:rPr>
              <a:t>Artwork by: Agyeman </a:t>
            </a:r>
            <a:r>
              <a:rPr lang="en-US" sz="1100" dirty="0" err="1">
                <a:solidFill>
                  <a:schemeClr val="accent2"/>
                </a:solidFill>
                <a:ea typeface="Arial"/>
                <a:cs typeface="Arial"/>
                <a:sym typeface="Arial"/>
              </a:rPr>
              <a:t>Nyanteh</a:t>
            </a:r>
            <a:r>
              <a:rPr lang="en-US" sz="1100" dirty="0">
                <a:solidFill>
                  <a:schemeClr val="accent2"/>
                </a:solidFill>
                <a:ea typeface="Arial"/>
                <a:cs typeface="Arial"/>
                <a:sym typeface="Arial"/>
              </a:rPr>
              <a:t>, 2018</a:t>
            </a:r>
          </a:p>
        </p:txBody>
      </p:sp>
    </p:spTree>
    <p:extLst>
      <p:ext uri="{BB962C8B-B14F-4D97-AF65-F5344CB8AC3E}">
        <p14:creationId xmlns:p14="http://schemas.microsoft.com/office/powerpoint/2010/main" val="3855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1104F1D-CE5F-4AFA-834E-DA5E9BEA2C15}"/>
              </a:ext>
            </a:extLst>
          </p:cNvPr>
          <p:cNvSpPr>
            <a:spLocks noGrp="1"/>
          </p:cNvSpPr>
          <p:nvPr>
            <p:ph type="body" sz="quarter" idx="10"/>
          </p:nvPr>
        </p:nvSpPr>
        <p:spPr>
          <a:xfrm>
            <a:off x="439352" y="1512070"/>
            <a:ext cx="8399848" cy="341632"/>
          </a:xfrm>
        </p:spPr>
        <p:txBody>
          <a:bodyPr>
            <a:normAutofit/>
          </a:bodyPr>
          <a:lstStyle/>
          <a:p>
            <a:r>
              <a:rPr lang="en-US" sz="1600" dirty="0"/>
              <a:t>Many natural connections and comparisons can be made between trees and humans!</a:t>
            </a:r>
          </a:p>
        </p:txBody>
      </p:sp>
      <p:sp>
        <p:nvSpPr>
          <p:cNvPr id="5" name="Title 4">
            <a:extLst>
              <a:ext uri="{FF2B5EF4-FFF2-40B4-BE49-F238E27FC236}">
                <a16:creationId xmlns:a16="http://schemas.microsoft.com/office/drawing/2014/main" id="{E41AEBFA-150D-49E4-85CD-09E8A9428BC6}"/>
              </a:ext>
            </a:extLst>
          </p:cNvPr>
          <p:cNvSpPr>
            <a:spLocks noGrp="1"/>
          </p:cNvSpPr>
          <p:nvPr>
            <p:ph type="title"/>
          </p:nvPr>
        </p:nvSpPr>
        <p:spPr/>
        <p:txBody>
          <a:bodyPr>
            <a:normAutofit/>
          </a:bodyPr>
          <a:lstStyle/>
          <a:p>
            <a:r>
              <a:rPr lang="en-US" dirty="0"/>
              <a:t>The Tree Metaphor</a:t>
            </a:r>
          </a:p>
        </p:txBody>
      </p:sp>
      <p:sp>
        <p:nvSpPr>
          <p:cNvPr id="7" name="Content Placeholder 6">
            <a:extLst>
              <a:ext uri="{FF2B5EF4-FFF2-40B4-BE49-F238E27FC236}">
                <a16:creationId xmlns:a16="http://schemas.microsoft.com/office/drawing/2014/main" id="{DE8E4D15-48CD-4C68-BF4D-BEA59A4B73C1}"/>
              </a:ext>
            </a:extLst>
          </p:cNvPr>
          <p:cNvSpPr>
            <a:spLocks noGrp="1"/>
          </p:cNvSpPr>
          <p:nvPr>
            <p:ph type="body" sz="quarter" idx="14"/>
          </p:nvPr>
        </p:nvSpPr>
        <p:spPr>
          <a:xfrm>
            <a:off x="5608320" y="2981242"/>
            <a:ext cx="3078480" cy="1844608"/>
          </a:xfrm>
        </p:spPr>
        <p:txBody>
          <a:bodyPr/>
          <a:lstStyle/>
          <a:p>
            <a:r>
              <a:rPr lang="en-US" dirty="0"/>
              <a:t>#2. What is your favorite part of the tree?</a:t>
            </a:r>
          </a:p>
          <a:p>
            <a:endParaRPr lang="en-US" dirty="0"/>
          </a:p>
          <a:p>
            <a:pPr marL="0" marR="0" lvl="0" indent="0" algn="l" defTabSz="685800" rtl="0" eaLnBrk="1" fontAlgn="auto" latinLnBrk="0" hangingPunct="1">
              <a:lnSpc>
                <a:spcPct val="90000"/>
              </a:lnSpc>
              <a:spcBef>
                <a:spcPts val="750"/>
              </a:spcBef>
              <a:spcAft>
                <a:spcPts val="200"/>
              </a:spcAft>
              <a:buClrTx/>
              <a:buSzTx/>
              <a:buFontTx/>
              <a:buNone/>
              <a:tabLst/>
              <a:defRPr/>
            </a:pPr>
            <a:r>
              <a:rPr kumimoji="0" lang="en-US" sz="1800" b="0" i="0" u="none" strike="noStrike" kern="1200" cap="none" spc="0" normalizeH="0" baseline="0" noProof="0" dirty="0">
                <a:ln>
                  <a:noFill/>
                </a:ln>
                <a:solidFill>
                  <a:srgbClr val="74787B"/>
                </a:solidFill>
                <a:effectLst/>
                <a:uLnTx/>
                <a:uFillTx/>
                <a:latin typeface="Arial" panose="020B0604020202020204" pitchFamily="34" charset="0"/>
                <a:ea typeface="+mn-ea"/>
                <a:cs typeface="Arial" panose="020B0604020202020204" pitchFamily="34" charset="0"/>
              </a:rPr>
              <a:t>#3. Write down a few words that describe this part of the tree and why you like it?</a:t>
            </a:r>
          </a:p>
        </p:txBody>
      </p:sp>
      <p:pic>
        <p:nvPicPr>
          <p:cNvPr id="4" name="Picture 6">
            <a:extLst>
              <a:ext uri="{FF2B5EF4-FFF2-40B4-BE49-F238E27FC236}">
                <a16:creationId xmlns:a16="http://schemas.microsoft.com/office/drawing/2014/main" id="{DA9CF99D-0B32-4EC8-96AD-0F02BE7DBA89}"/>
              </a:ext>
            </a:extLst>
          </p:cNvPr>
          <p:cNvPicPr>
            <a:picLocks noChangeAspect="1"/>
          </p:cNvPicPr>
          <p:nvPr/>
        </p:nvPicPr>
        <p:blipFill>
          <a:blip r:embed="rId3"/>
          <a:stretch>
            <a:fillRect/>
          </a:stretch>
        </p:blipFill>
        <p:spPr>
          <a:xfrm>
            <a:off x="531444" y="2262857"/>
            <a:ext cx="4833036" cy="3281378"/>
          </a:xfrm>
          <a:prstGeom prst="rect">
            <a:avLst/>
          </a:prstGeom>
        </p:spPr>
      </p:pic>
    </p:spTree>
    <p:extLst>
      <p:ext uri="{BB962C8B-B14F-4D97-AF65-F5344CB8AC3E}">
        <p14:creationId xmlns:p14="http://schemas.microsoft.com/office/powerpoint/2010/main" val="1646399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0DE5E-B549-404F-A6FC-EB1AD5A455E0}"/>
              </a:ext>
            </a:extLst>
          </p:cNvPr>
          <p:cNvPicPr>
            <a:picLocks noChangeAspect="1"/>
          </p:cNvPicPr>
          <p:nvPr/>
        </p:nvPicPr>
        <p:blipFill rotWithShape="1">
          <a:blip r:embed="rId3"/>
          <a:srcRect l="26867" t="3676" r="28218" b="-3676"/>
          <a:stretch/>
        </p:blipFill>
        <p:spPr>
          <a:xfrm>
            <a:off x="0" y="4193937"/>
            <a:ext cx="9144000" cy="2202389"/>
          </a:xfrm>
          <a:prstGeom prst="rect">
            <a:avLst/>
          </a:prstGeom>
        </p:spPr>
      </p:pic>
      <p:pic>
        <p:nvPicPr>
          <p:cNvPr id="3" name="Picture 2">
            <a:extLst>
              <a:ext uri="{FF2B5EF4-FFF2-40B4-BE49-F238E27FC236}">
                <a16:creationId xmlns:a16="http://schemas.microsoft.com/office/drawing/2014/main" id="{F398DFF4-EE5F-4296-82C8-BB39B040A6E5}"/>
              </a:ext>
            </a:extLst>
          </p:cNvPr>
          <p:cNvPicPr>
            <a:picLocks noChangeAspect="1"/>
          </p:cNvPicPr>
          <p:nvPr/>
        </p:nvPicPr>
        <p:blipFill>
          <a:blip r:embed="rId4"/>
          <a:stretch>
            <a:fillRect/>
          </a:stretch>
        </p:blipFill>
        <p:spPr>
          <a:xfrm>
            <a:off x="120230" y="3413513"/>
            <a:ext cx="2248016" cy="431822"/>
          </a:xfrm>
          <a:prstGeom prst="rect">
            <a:avLst/>
          </a:prstGeom>
        </p:spPr>
      </p:pic>
      <p:pic>
        <p:nvPicPr>
          <p:cNvPr id="7" name="Picture 6">
            <a:extLst>
              <a:ext uri="{FF2B5EF4-FFF2-40B4-BE49-F238E27FC236}">
                <a16:creationId xmlns:a16="http://schemas.microsoft.com/office/drawing/2014/main" id="{EB2A4327-4C16-4588-ADBE-B15F162E694A}"/>
              </a:ext>
            </a:extLst>
          </p:cNvPr>
          <p:cNvPicPr>
            <a:picLocks noChangeAspect="1"/>
          </p:cNvPicPr>
          <p:nvPr/>
        </p:nvPicPr>
        <p:blipFill>
          <a:blip r:embed="rId5"/>
          <a:stretch>
            <a:fillRect/>
          </a:stretch>
        </p:blipFill>
        <p:spPr>
          <a:xfrm>
            <a:off x="1598140" y="4012289"/>
            <a:ext cx="2857647" cy="298465"/>
          </a:xfrm>
          <a:prstGeom prst="rect">
            <a:avLst/>
          </a:prstGeom>
        </p:spPr>
      </p:pic>
      <p:pic>
        <p:nvPicPr>
          <p:cNvPr id="8" name="Picture 7">
            <a:extLst>
              <a:ext uri="{FF2B5EF4-FFF2-40B4-BE49-F238E27FC236}">
                <a16:creationId xmlns:a16="http://schemas.microsoft.com/office/drawing/2014/main" id="{BF90A249-2B96-4885-A063-E460DB2DA400}"/>
              </a:ext>
            </a:extLst>
          </p:cNvPr>
          <p:cNvPicPr>
            <a:picLocks noChangeAspect="1"/>
          </p:cNvPicPr>
          <p:nvPr/>
        </p:nvPicPr>
        <p:blipFill>
          <a:blip r:embed="rId6"/>
          <a:stretch>
            <a:fillRect/>
          </a:stretch>
        </p:blipFill>
        <p:spPr>
          <a:xfrm>
            <a:off x="6945717" y="3429000"/>
            <a:ext cx="2025754" cy="349268"/>
          </a:xfrm>
          <a:prstGeom prst="rect">
            <a:avLst/>
          </a:prstGeom>
        </p:spPr>
      </p:pic>
      <p:pic>
        <p:nvPicPr>
          <p:cNvPr id="9" name="Picture 8">
            <a:extLst>
              <a:ext uri="{FF2B5EF4-FFF2-40B4-BE49-F238E27FC236}">
                <a16:creationId xmlns:a16="http://schemas.microsoft.com/office/drawing/2014/main" id="{4BD9C430-1C48-48B7-9967-0F0F36941C09}"/>
              </a:ext>
            </a:extLst>
          </p:cNvPr>
          <p:cNvPicPr>
            <a:picLocks noChangeAspect="1"/>
          </p:cNvPicPr>
          <p:nvPr/>
        </p:nvPicPr>
        <p:blipFill>
          <a:blip r:embed="rId7"/>
          <a:stretch>
            <a:fillRect/>
          </a:stretch>
        </p:blipFill>
        <p:spPr>
          <a:xfrm>
            <a:off x="4015936" y="3419146"/>
            <a:ext cx="2184512" cy="381020"/>
          </a:xfrm>
          <a:prstGeom prst="rect">
            <a:avLst/>
          </a:prstGeom>
        </p:spPr>
      </p:pic>
      <p:pic>
        <p:nvPicPr>
          <p:cNvPr id="10" name="Picture 9">
            <a:extLst>
              <a:ext uri="{FF2B5EF4-FFF2-40B4-BE49-F238E27FC236}">
                <a16:creationId xmlns:a16="http://schemas.microsoft.com/office/drawing/2014/main" id="{F2BFA824-1D21-41C2-9A2E-30BFB101EB56}"/>
              </a:ext>
            </a:extLst>
          </p:cNvPr>
          <p:cNvPicPr>
            <a:picLocks noChangeAspect="1"/>
          </p:cNvPicPr>
          <p:nvPr/>
        </p:nvPicPr>
        <p:blipFill>
          <a:blip r:embed="rId8"/>
          <a:stretch>
            <a:fillRect/>
          </a:stretch>
        </p:blipFill>
        <p:spPr>
          <a:xfrm>
            <a:off x="5735159" y="3974187"/>
            <a:ext cx="1968601" cy="336567"/>
          </a:xfrm>
          <a:prstGeom prst="rect">
            <a:avLst/>
          </a:prstGeom>
        </p:spPr>
      </p:pic>
      <p:sp>
        <p:nvSpPr>
          <p:cNvPr id="11" name="Rectangle 10">
            <a:extLst>
              <a:ext uri="{FF2B5EF4-FFF2-40B4-BE49-F238E27FC236}">
                <a16:creationId xmlns:a16="http://schemas.microsoft.com/office/drawing/2014/main" id="{315A9900-86A4-4E79-8B6C-3CEB906E1800}"/>
              </a:ext>
            </a:extLst>
          </p:cNvPr>
          <p:cNvSpPr/>
          <p:nvPr/>
        </p:nvSpPr>
        <p:spPr>
          <a:xfrm>
            <a:off x="0" y="308638"/>
            <a:ext cx="9144000" cy="302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543EB6EF-77FE-4A2D-AE5D-C503DE3E57D9}"/>
              </a:ext>
            </a:extLst>
          </p:cNvPr>
          <p:cNvSpPr txBox="1">
            <a:spLocks/>
          </p:cNvSpPr>
          <p:nvPr/>
        </p:nvSpPr>
        <p:spPr>
          <a:xfrm>
            <a:off x="372076" y="1199472"/>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THE 5 BRANCHES</a:t>
            </a:r>
          </a:p>
        </p:txBody>
      </p:sp>
      <p:sp>
        <p:nvSpPr>
          <p:cNvPr id="14" name="Text Placeholder 4">
            <a:extLst>
              <a:ext uri="{FF2B5EF4-FFF2-40B4-BE49-F238E27FC236}">
                <a16:creationId xmlns:a16="http://schemas.microsoft.com/office/drawing/2014/main" id="{12176864-FC43-46EE-B19E-AC4A0E0544EC}"/>
              </a:ext>
            </a:extLst>
          </p:cNvPr>
          <p:cNvSpPr txBox="1">
            <a:spLocks/>
          </p:cNvSpPr>
          <p:nvPr/>
        </p:nvSpPr>
        <p:spPr>
          <a:xfrm>
            <a:off x="2230713" y="2181167"/>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1AED7C-F5A1-4441-9DD8-34780396DBD7}"/>
              </a:ext>
            </a:extLst>
          </p:cNvPr>
          <p:cNvSpPr txBox="1"/>
          <p:nvPr/>
        </p:nvSpPr>
        <p:spPr>
          <a:xfrm>
            <a:off x="467978" y="2104214"/>
            <a:ext cx="8208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ED7D31"/>
                </a:solidFill>
                <a:effectLst/>
                <a:uLnTx/>
                <a:uFillTx/>
                <a:latin typeface="Calibri" panose="020F0502020204030204"/>
                <a:ea typeface="+mn-ea"/>
                <a:cs typeface="+mn-cs"/>
              </a:rPr>
              <a:t>Let’s Explore the 5 branches as metaphors!</a:t>
            </a:r>
            <a:endParaRPr kumimoji="0" lang="en-US" sz="3600" b="0"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84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AD519-BCA1-4708-9156-A6D163DFE573}"/>
              </a:ext>
            </a:extLst>
          </p:cNvPr>
          <p:cNvSpPr>
            <a:spLocks noGrp="1"/>
          </p:cNvSpPr>
          <p:nvPr>
            <p:ph type="title"/>
          </p:nvPr>
        </p:nvSpPr>
        <p:spPr>
          <a:xfrm>
            <a:off x="485918" y="1981981"/>
            <a:ext cx="8399848" cy="369332"/>
          </a:xfrm>
        </p:spPr>
        <p:txBody>
          <a:bodyPr/>
          <a:lstStyle/>
          <a:p>
            <a:r>
              <a:rPr lang="en-US" dirty="0"/>
              <a:t>DEFINITIONS</a:t>
            </a:r>
          </a:p>
        </p:txBody>
      </p:sp>
      <p:sp>
        <p:nvSpPr>
          <p:cNvPr id="9" name="Text Placeholder 8">
            <a:extLst>
              <a:ext uri="{FF2B5EF4-FFF2-40B4-BE49-F238E27FC236}">
                <a16:creationId xmlns:a16="http://schemas.microsoft.com/office/drawing/2014/main" id="{0224014A-0A64-477D-9355-47C6AC06D61F}"/>
              </a:ext>
            </a:extLst>
          </p:cNvPr>
          <p:cNvSpPr>
            <a:spLocks noGrp="1"/>
          </p:cNvSpPr>
          <p:nvPr>
            <p:ph type="body" sz="quarter" idx="14"/>
          </p:nvPr>
        </p:nvSpPr>
        <p:spPr>
          <a:xfrm>
            <a:off x="485918" y="2351313"/>
            <a:ext cx="8306715" cy="2799913"/>
          </a:xfrm>
        </p:spPr>
        <p:txBody>
          <a:bodyPr/>
          <a:lstStyle/>
          <a:p>
            <a:r>
              <a:rPr lang="en-US" sz="1600" b="1" dirty="0">
                <a:solidFill>
                  <a:schemeClr val="accent3"/>
                </a:solidFill>
              </a:rPr>
              <a:t>Diversity: </a:t>
            </a:r>
          </a:p>
          <a:p>
            <a:pPr marL="342900" indent="-342900">
              <a:buFont typeface="+mj-lt"/>
              <a:buAutoNum type="arabicPeriod"/>
            </a:pPr>
            <a:r>
              <a:rPr lang="en-US" sz="1600" dirty="0"/>
              <a:t>the state of being diverse; variety.</a:t>
            </a:r>
          </a:p>
          <a:p>
            <a:pPr marL="342900" indent="-342900">
              <a:buFont typeface="+mj-lt"/>
              <a:buAutoNum type="arabicPeriod"/>
            </a:pPr>
            <a:r>
              <a:rPr lang="en-US" sz="1600" dirty="0"/>
              <a:t>the practice or quality of involving people from a range of different social and ethnic backgrounds and of different genders, sexual orientations, etc.</a:t>
            </a:r>
          </a:p>
          <a:p>
            <a:endParaRPr lang="en-US" sz="1600" b="1" dirty="0">
              <a:solidFill>
                <a:schemeClr val="accent3"/>
              </a:solidFill>
            </a:endParaRPr>
          </a:p>
          <a:p>
            <a:r>
              <a:rPr lang="en-US" sz="1600" b="1" dirty="0">
                <a:solidFill>
                  <a:schemeClr val="accent3"/>
                </a:solidFill>
              </a:rPr>
              <a:t>Uniqueness</a:t>
            </a:r>
          </a:p>
          <a:p>
            <a:pPr marL="342900" indent="-342900">
              <a:buFont typeface="+mj-lt"/>
              <a:buAutoNum type="arabicPeriod"/>
            </a:pPr>
            <a:r>
              <a:rPr lang="en-US" sz="1600" dirty="0"/>
              <a:t>the quality of being the only one of its kind.</a:t>
            </a:r>
          </a:p>
          <a:p>
            <a:pPr marL="342900" indent="-342900">
              <a:buFont typeface="+mj-lt"/>
              <a:buAutoNum type="arabicPeriod"/>
            </a:pPr>
            <a:r>
              <a:rPr lang="en-US" sz="1600" dirty="0"/>
              <a:t>the quality of being particularly remarkable, special, or unusual.</a:t>
            </a:r>
          </a:p>
          <a:p>
            <a:endParaRPr lang="en-US" dirty="0"/>
          </a:p>
          <a:p>
            <a:endParaRPr lang="en-US" dirty="0"/>
          </a:p>
        </p:txBody>
      </p:sp>
      <p:sp>
        <p:nvSpPr>
          <p:cNvPr id="5" name="Title 3">
            <a:extLst>
              <a:ext uri="{FF2B5EF4-FFF2-40B4-BE49-F238E27FC236}">
                <a16:creationId xmlns:a16="http://schemas.microsoft.com/office/drawing/2014/main" id="{BF2ED9EA-4A02-4974-8747-3E33E6D9743D}"/>
              </a:ext>
            </a:extLst>
          </p:cNvPr>
          <p:cNvSpPr txBox="1">
            <a:spLocks/>
          </p:cNvSpPr>
          <p:nvPr/>
        </p:nvSpPr>
        <p:spPr>
          <a:xfrm>
            <a:off x="-792695" y="1115843"/>
            <a:ext cx="8184095"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Diversity &amp; Uniqueness</a:t>
            </a:r>
          </a:p>
        </p:txBody>
      </p:sp>
    </p:spTree>
    <p:extLst>
      <p:ext uri="{BB962C8B-B14F-4D97-AF65-F5344CB8AC3E}">
        <p14:creationId xmlns:p14="http://schemas.microsoft.com/office/powerpoint/2010/main" val="236115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95E564-4D5C-45D3-BD37-27234DFC9ADB}"/>
              </a:ext>
            </a:extLst>
          </p:cNvPr>
          <p:cNvSpPr>
            <a:spLocks noGrp="1"/>
          </p:cNvSpPr>
          <p:nvPr>
            <p:ph type="body" sz="quarter" idx="10"/>
          </p:nvPr>
        </p:nvSpPr>
        <p:spPr>
          <a:xfrm>
            <a:off x="439352" y="1521784"/>
            <a:ext cx="8399848" cy="840230"/>
          </a:xfrm>
        </p:spPr>
        <p:txBody>
          <a:bodyPr/>
          <a:lstStyle/>
          <a:p>
            <a:r>
              <a:rPr lang="en-US" dirty="0"/>
              <a:t>Love Your Tree is a workshop! It includes activities, conversations, independent and / or group reflection designed to educate, inspire art-making and have a positive impact. </a:t>
            </a:r>
          </a:p>
        </p:txBody>
      </p:sp>
      <p:sp>
        <p:nvSpPr>
          <p:cNvPr id="4" name="Title 3">
            <a:extLst>
              <a:ext uri="{FF2B5EF4-FFF2-40B4-BE49-F238E27FC236}">
                <a16:creationId xmlns:a16="http://schemas.microsoft.com/office/drawing/2014/main" id="{AAB6B90C-BEAB-4380-89B1-9699407CB983}"/>
              </a:ext>
            </a:extLst>
          </p:cNvPr>
          <p:cNvSpPr>
            <a:spLocks noGrp="1"/>
          </p:cNvSpPr>
          <p:nvPr>
            <p:ph type="title"/>
          </p:nvPr>
        </p:nvSpPr>
        <p:spPr/>
        <p:txBody>
          <a:bodyPr/>
          <a:lstStyle/>
          <a:p>
            <a:r>
              <a:rPr lang="en-US" dirty="0"/>
              <a:t>What is </a:t>
            </a:r>
            <a:r>
              <a:rPr lang="en-US" dirty="0">
                <a:solidFill>
                  <a:schemeClr val="accent2"/>
                </a:solidFill>
              </a:rPr>
              <a:t>Love Your Tree</a:t>
            </a:r>
            <a:r>
              <a:rPr lang="en-US" dirty="0"/>
              <a:t>?</a:t>
            </a:r>
          </a:p>
        </p:txBody>
      </p:sp>
      <p:sp>
        <p:nvSpPr>
          <p:cNvPr id="6" name="Text Placeholder 5">
            <a:extLst>
              <a:ext uri="{FF2B5EF4-FFF2-40B4-BE49-F238E27FC236}">
                <a16:creationId xmlns:a16="http://schemas.microsoft.com/office/drawing/2014/main" id="{C3490D98-3FA3-4908-AD91-FBF98C4B618D}"/>
              </a:ext>
            </a:extLst>
          </p:cNvPr>
          <p:cNvSpPr>
            <a:spLocks noGrp="1"/>
          </p:cNvSpPr>
          <p:nvPr>
            <p:ph type="body" sz="quarter" idx="14"/>
          </p:nvPr>
        </p:nvSpPr>
        <p:spPr>
          <a:xfrm>
            <a:off x="775936" y="2646418"/>
            <a:ext cx="7592128" cy="3471720"/>
          </a:xfrm>
        </p:spPr>
        <p:txBody>
          <a:bodyPr/>
          <a:lstStyle/>
          <a:p>
            <a:pPr marL="342900" indent="-342900">
              <a:buFont typeface="+mj-lt"/>
              <a:buAutoNum type="arabicPeriod"/>
            </a:pPr>
            <a:r>
              <a:rPr lang="en-US" sz="1600" b="1" dirty="0"/>
              <a:t>Explore the metaphor of the self and/or the body as a TREE </a:t>
            </a:r>
            <a:r>
              <a:rPr lang="en-US" sz="1600" dirty="0"/>
              <a:t>using symbolism and examples in nature.</a:t>
            </a:r>
          </a:p>
          <a:p>
            <a:pPr marL="342900" indent="-342900">
              <a:buFont typeface="+mj-lt"/>
              <a:buAutoNum type="arabicPeriod"/>
            </a:pPr>
            <a:r>
              <a:rPr lang="en-US" sz="1600" b="1" dirty="0"/>
              <a:t>Complete the guided activities in the Love Your Tree Program Packet </a:t>
            </a:r>
            <a:r>
              <a:rPr lang="en-US" sz="1600" dirty="0"/>
              <a:t>to begin to generate ideas and spark a more self-compassionate view of yourself.  </a:t>
            </a:r>
          </a:p>
          <a:p>
            <a:pPr lvl="1" indent="0">
              <a:buNone/>
            </a:pPr>
            <a:r>
              <a:rPr lang="en-US" sz="1400" i="1" dirty="0"/>
              <a:t>All you will need a few blank sheets of paper, writing tool, brainstorming worksheet and your creative medium.</a:t>
            </a:r>
          </a:p>
          <a:p>
            <a:pPr marL="342900" indent="-342900">
              <a:buFont typeface="+mj-lt"/>
              <a:buAutoNum type="arabicPeriod"/>
            </a:pPr>
            <a:r>
              <a:rPr lang="en-US" sz="1600" b="1" dirty="0"/>
              <a:t>Create an original piece of creative art* </a:t>
            </a:r>
            <a:r>
              <a:rPr lang="en-US" sz="1600" dirty="0"/>
              <a:t>based on your individual ideas, experiences and responses to the activities! </a:t>
            </a:r>
          </a:p>
          <a:p>
            <a:pPr marL="342900" lvl="1" indent="0">
              <a:buNone/>
            </a:pPr>
            <a:r>
              <a:rPr lang="en-US" sz="1100" dirty="0"/>
              <a:t>*Artwork is a broad term that includes ANY application of your creativity and imagination! This might involve writing, painting, drawing, performing, signing, dancing or ANY other creative activities and projects.</a:t>
            </a:r>
          </a:p>
          <a:p>
            <a:pPr marL="342900" indent="-342900">
              <a:buFont typeface="+mj-lt"/>
              <a:buAutoNum type="arabicPeriod"/>
            </a:pPr>
            <a:r>
              <a:rPr lang="en-US" sz="1600" b="1" dirty="0"/>
              <a:t>Submit your artwork or written responses at </a:t>
            </a:r>
            <a:r>
              <a:rPr lang="en-US" sz="1600" b="1" dirty="0">
                <a:hlinkClick r:id="rId3"/>
              </a:rPr>
              <a:t>LoveYourTree.org</a:t>
            </a:r>
            <a:r>
              <a:rPr lang="en-US" sz="1600" b="1" dirty="0"/>
              <a:t> </a:t>
            </a:r>
            <a:r>
              <a:rPr lang="en-US" sz="1600" dirty="0"/>
              <a:t>where your art and message will be added to the national virtual art gallery.</a:t>
            </a:r>
          </a:p>
        </p:txBody>
      </p:sp>
    </p:spTree>
    <p:extLst>
      <p:ext uri="{BB962C8B-B14F-4D97-AF65-F5344CB8AC3E}">
        <p14:creationId xmlns:p14="http://schemas.microsoft.com/office/powerpoint/2010/main" val="252716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Diversity &amp; Uniqueness </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Branch #1</a:t>
            </a:r>
          </a:p>
        </p:txBody>
      </p:sp>
      <p:pic>
        <p:nvPicPr>
          <p:cNvPr id="4" name="Picture 3">
            <a:extLst>
              <a:ext uri="{FF2B5EF4-FFF2-40B4-BE49-F238E27FC236}">
                <a16:creationId xmlns:a16="http://schemas.microsoft.com/office/drawing/2014/main" id="{91B4EDD8-E026-4765-A592-3525E3563E2B}"/>
              </a:ext>
            </a:extLst>
          </p:cNvPr>
          <p:cNvPicPr>
            <a:picLocks noChangeAspect="1"/>
          </p:cNvPicPr>
          <p:nvPr/>
        </p:nvPicPr>
        <p:blipFill>
          <a:blip r:embed="rId3"/>
          <a:stretch>
            <a:fillRect/>
          </a:stretch>
        </p:blipFill>
        <p:spPr>
          <a:xfrm>
            <a:off x="1096777" y="1984798"/>
            <a:ext cx="7084998" cy="2004366"/>
          </a:xfrm>
          <a:prstGeom prst="rect">
            <a:avLst/>
          </a:prstGeom>
        </p:spPr>
      </p:pic>
      <p:pic>
        <p:nvPicPr>
          <p:cNvPr id="5" name="Picture 2" descr="Image may contain Tree Plant Outdoors Field Grassland Nature Vegetation Palm Tree Arecaceae Land and Slope">
            <a:extLst>
              <a:ext uri="{FF2B5EF4-FFF2-40B4-BE49-F238E27FC236}">
                <a16:creationId xmlns:a16="http://schemas.microsoft.com/office/drawing/2014/main" id="{EEF11317-657B-4E34-A219-EBF0DA68D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884"/>
          <a:stretch/>
        </p:blipFill>
        <p:spPr bwMode="auto">
          <a:xfrm>
            <a:off x="2676573" y="4340247"/>
            <a:ext cx="1895427" cy="2217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may contain Ground Savanna Grassland Outdoors Nature Field Plant Tree Animal Wildlife Mammal and Giraffe">
            <a:extLst>
              <a:ext uri="{FF2B5EF4-FFF2-40B4-BE49-F238E27FC236}">
                <a16:creationId xmlns:a16="http://schemas.microsoft.com/office/drawing/2014/main" id="{3B0BCD29-1207-45D7-B6FA-69B706BF7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746" y="5308948"/>
            <a:ext cx="1684549" cy="1263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may contain Plant Tree Nature Tree Trunk Weather Outdoors and Fog">
            <a:extLst>
              <a:ext uri="{FF2B5EF4-FFF2-40B4-BE49-F238E27FC236}">
                <a16:creationId xmlns:a16="http://schemas.microsoft.com/office/drawing/2014/main" id="{A50CAD4F-C8E9-4A41-AF3A-0E2B8072D6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4847"/>
          <a:stretch/>
        </p:blipFill>
        <p:spPr bwMode="auto">
          <a:xfrm>
            <a:off x="871746" y="4343402"/>
            <a:ext cx="1749723" cy="854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may contain Plant and Bamboo">
            <a:extLst>
              <a:ext uri="{FF2B5EF4-FFF2-40B4-BE49-F238E27FC236}">
                <a16:creationId xmlns:a16="http://schemas.microsoft.com/office/drawing/2014/main" id="{BF8AB371-9B93-4322-9EFF-5B148BB96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2278" y="4288159"/>
            <a:ext cx="3025693" cy="226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50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abric, table&#10;&#10;Description automatically generated">
            <a:extLst>
              <a:ext uri="{FF2B5EF4-FFF2-40B4-BE49-F238E27FC236}">
                <a16:creationId xmlns:a16="http://schemas.microsoft.com/office/drawing/2014/main" id="{9D6974CE-CA8D-4098-B549-18B0D8EB5EE1}"/>
              </a:ext>
            </a:extLst>
          </p:cNvPr>
          <p:cNvPicPr>
            <a:picLocks noChangeAspect="1"/>
          </p:cNvPicPr>
          <p:nvPr/>
        </p:nvPicPr>
        <p:blipFill>
          <a:blip r:embed="rId3"/>
          <a:stretch>
            <a:fillRect/>
          </a:stretch>
        </p:blipFill>
        <p:spPr>
          <a:xfrm>
            <a:off x="4062283" y="3367357"/>
            <a:ext cx="2057400" cy="3087334"/>
          </a:xfrm>
          <a:prstGeom prst="rect">
            <a:avLst/>
          </a:prstGeom>
        </p:spPr>
      </p:pic>
      <p:pic>
        <p:nvPicPr>
          <p:cNvPr id="10" name="Picture 9" descr="A picture containing parrot&#10;&#10;Description automatically generated">
            <a:extLst>
              <a:ext uri="{FF2B5EF4-FFF2-40B4-BE49-F238E27FC236}">
                <a16:creationId xmlns:a16="http://schemas.microsoft.com/office/drawing/2014/main" id="{89978D10-F769-4689-828F-B18B3A2A9FDC}"/>
              </a:ext>
            </a:extLst>
          </p:cNvPr>
          <p:cNvPicPr>
            <a:picLocks noChangeAspect="1"/>
          </p:cNvPicPr>
          <p:nvPr/>
        </p:nvPicPr>
        <p:blipFill>
          <a:blip r:embed="rId4"/>
          <a:stretch>
            <a:fillRect/>
          </a:stretch>
        </p:blipFill>
        <p:spPr>
          <a:xfrm>
            <a:off x="6348164" y="3081296"/>
            <a:ext cx="2541392" cy="3373395"/>
          </a:xfrm>
          <a:prstGeom prst="rect">
            <a:avLst/>
          </a:prstGeom>
        </p:spPr>
      </p:pic>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79400" y="399583"/>
            <a:ext cx="7886700" cy="425055"/>
          </a:xfrm>
        </p:spPr>
        <p:txBody>
          <a:bodyPr/>
          <a:lstStyle/>
          <a:p>
            <a:r>
              <a:rPr lang="en-US" sz="2400" dirty="0"/>
              <a:t>Trees are Diverse &amp; Unique…</a:t>
            </a:r>
          </a:p>
        </p:txBody>
      </p:sp>
      <p:sp>
        <p:nvSpPr>
          <p:cNvPr id="13" name="TextBox 12">
            <a:extLst>
              <a:ext uri="{FF2B5EF4-FFF2-40B4-BE49-F238E27FC236}">
                <a16:creationId xmlns:a16="http://schemas.microsoft.com/office/drawing/2014/main" id="{50A114E1-DF7E-4AE0-8E26-DF71AB01C762}"/>
              </a:ext>
            </a:extLst>
          </p:cNvPr>
          <p:cNvSpPr txBox="1"/>
          <p:nvPr/>
        </p:nvSpPr>
        <p:spPr>
          <a:xfrm rot="16200000">
            <a:off x="2955147" y="5318154"/>
            <a:ext cx="201891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bg1">
                    <a:lumMod val="50000"/>
                  </a:schemeClr>
                </a:solidFill>
                <a:effectLst/>
                <a:uFillTx/>
                <a:latin typeface="Arial"/>
                <a:ea typeface="Arial"/>
                <a:cs typeface="Arial"/>
                <a:sym typeface="Arial"/>
              </a:rPr>
              <a:t>Artwork by: Laura Sinton, 2018</a:t>
            </a:r>
          </a:p>
        </p:txBody>
      </p:sp>
      <p:sp>
        <p:nvSpPr>
          <p:cNvPr id="2" name="TextBox 1">
            <a:extLst>
              <a:ext uri="{FF2B5EF4-FFF2-40B4-BE49-F238E27FC236}">
                <a16:creationId xmlns:a16="http://schemas.microsoft.com/office/drawing/2014/main" id="{CB09F9EE-2470-481F-9D48-0C5A3CE419D5}"/>
              </a:ext>
            </a:extLst>
          </p:cNvPr>
          <p:cNvSpPr txBox="1"/>
          <p:nvPr/>
        </p:nvSpPr>
        <p:spPr>
          <a:xfrm>
            <a:off x="463732" y="1082377"/>
            <a:ext cx="8216536" cy="1292662"/>
          </a:xfrm>
          <a:prstGeom prst="rect">
            <a:avLst/>
          </a:prstGeom>
          <a:noFill/>
        </p:spPr>
        <p:txBody>
          <a:bodyPr wrap="square" lIns="182880" tIns="91440" rIns="182880" bIns="91440" rtlCol="0">
            <a:spAutoFit/>
          </a:bodyPr>
          <a:lstStyle/>
          <a:p>
            <a:pPr algn="l"/>
            <a:r>
              <a:rPr lang="en-US" dirty="0">
                <a:solidFill>
                  <a:schemeClr val="bg1">
                    <a:lumMod val="50000"/>
                  </a:schemeClr>
                </a:solidFill>
                <a:latin typeface="Arial" panose="020B0604020202020204" pitchFamily="34" charset="0"/>
                <a:cs typeface="Arial" panose="020B0604020202020204" pitchFamily="34" charset="0"/>
              </a:rPr>
              <a:t>#4. What is something that you makes you unique or different?</a:t>
            </a:r>
          </a:p>
          <a:p>
            <a:pPr algn="l"/>
            <a:endParaRPr lang="en-US" dirty="0">
              <a:solidFill>
                <a:schemeClr val="bg1">
                  <a:lumMod val="50000"/>
                </a:schemeClr>
              </a:solidFill>
              <a:latin typeface="Arial" panose="020B0604020202020204" pitchFamily="34" charset="0"/>
              <a:cs typeface="Arial" panose="020B0604020202020204" pitchFamily="34" charset="0"/>
            </a:endParaRPr>
          </a:p>
          <a:p>
            <a:pPr algn="l"/>
            <a:r>
              <a:rPr lang="en-US" dirty="0">
                <a:solidFill>
                  <a:schemeClr val="bg1">
                    <a:lumMod val="50000"/>
                  </a:schemeClr>
                </a:solidFill>
                <a:latin typeface="Arial" panose="020B0604020202020204" pitchFamily="34" charset="0"/>
                <a:cs typeface="Arial" panose="020B0604020202020204" pitchFamily="34" charset="0"/>
              </a:rPr>
              <a:t>Why is diversity important to you?</a:t>
            </a:r>
          </a:p>
          <a:p>
            <a:pPr algn="l"/>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11" name="Picture 10" descr="A close up of a flower&#10;&#10;Description automatically generated">
            <a:extLst>
              <a:ext uri="{FF2B5EF4-FFF2-40B4-BE49-F238E27FC236}">
                <a16:creationId xmlns:a16="http://schemas.microsoft.com/office/drawing/2014/main" id="{5B7E0B13-42BB-4D5D-9733-1CDE8144E84F}"/>
              </a:ext>
            </a:extLst>
          </p:cNvPr>
          <p:cNvPicPr>
            <a:picLocks noChangeAspect="1"/>
          </p:cNvPicPr>
          <p:nvPr/>
        </p:nvPicPr>
        <p:blipFill rotWithShape="1">
          <a:blip r:embed="rId5"/>
          <a:srcRect b="16806"/>
          <a:stretch/>
        </p:blipFill>
        <p:spPr>
          <a:xfrm>
            <a:off x="541008" y="2622275"/>
            <a:ext cx="3178553" cy="3832416"/>
          </a:xfrm>
          <a:prstGeom prst="rect">
            <a:avLst/>
          </a:prstGeom>
          <a:ln w="3175">
            <a:solidFill>
              <a:schemeClr val="tx1"/>
            </a:solidFill>
          </a:ln>
        </p:spPr>
      </p:pic>
      <p:sp>
        <p:nvSpPr>
          <p:cNvPr id="12" name="TextBox 11">
            <a:extLst>
              <a:ext uri="{FF2B5EF4-FFF2-40B4-BE49-F238E27FC236}">
                <a16:creationId xmlns:a16="http://schemas.microsoft.com/office/drawing/2014/main" id="{D5A30C93-6502-4CC2-ACFA-CE417E639225}"/>
              </a:ext>
            </a:extLst>
          </p:cNvPr>
          <p:cNvSpPr txBox="1"/>
          <p:nvPr/>
        </p:nvSpPr>
        <p:spPr>
          <a:xfrm rot="16200000">
            <a:off x="-1036036" y="4877647"/>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bg1">
                    <a:lumMod val="50000"/>
                  </a:schemeClr>
                </a:solidFill>
                <a:effectLst/>
                <a:uFillTx/>
                <a:latin typeface="Arial"/>
                <a:ea typeface="Arial"/>
                <a:cs typeface="Arial"/>
                <a:sym typeface="Arial"/>
              </a:rPr>
              <a:t>Artwork by: Crystal Weyant</a:t>
            </a:r>
          </a:p>
        </p:txBody>
      </p:sp>
    </p:spTree>
    <p:extLst>
      <p:ext uri="{BB962C8B-B14F-4D97-AF65-F5344CB8AC3E}">
        <p14:creationId xmlns:p14="http://schemas.microsoft.com/office/powerpoint/2010/main" val="46922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24014A-0A64-477D-9355-47C6AC06D61F}"/>
              </a:ext>
            </a:extLst>
          </p:cNvPr>
          <p:cNvSpPr>
            <a:spLocks noGrp="1"/>
          </p:cNvSpPr>
          <p:nvPr>
            <p:ph type="body" sz="quarter" idx="10"/>
          </p:nvPr>
        </p:nvSpPr>
        <p:spPr>
          <a:xfrm>
            <a:off x="439352" y="2910840"/>
            <a:ext cx="8399848" cy="3241062"/>
          </a:xfrm>
          <a:prstGeom prst="rect">
            <a:avLst/>
          </a:prstGeom>
        </p:spPr>
        <p:txBody>
          <a:bodyPr/>
          <a:lstStyle/>
          <a:p>
            <a:pPr marL="0" lvl="0" indent="0">
              <a:buNone/>
            </a:pPr>
            <a:r>
              <a:rPr lang="en-US" b="1" dirty="0">
                <a:solidFill>
                  <a:schemeClr val="accent3"/>
                </a:solidFill>
              </a:rPr>
              <a:t>Community: </a:t>
            </a:r>
          </a:p>
          <a:p>
            <a:pPr marL="342900" indent="-342900">
              <a:buFont typeface="+mj-lt"/>
              <a:buAutoNum type="arabicPeriod"/>
            </a:pPr>
            <a:r>
              <a:rPr lang="en-US" dirty="0">
                <a:solidFill>
                  <a:schemeClr val="tx2"/>
                </a:solidFill>
              </a:rPr>
              <a:t>a feeling of fellowship with others, as a result of sharing common interests, and goals </a:t>
            </a:r>
          </a:p>
          <a:p>
            <a:pPr marL="342900" indent="-342900">
              <a:buFont typeface="+mj-lt"/>
              <a:buAutoNum type="arabicPeriod"/>
            </a:pPr>
            <a:r>
              <a:rPr lang="en-US" dirty="0">
                <a:solidFill>
                  <a:schemeClr val="tx2"/>
                </a:solidFill>
              </a:rPr>
              <a:t>a group of interdependent organisms of different species growing or living together in a specified habitat.</a:t>
            </a:r>
          </a:p>
          <a:p>
            <a:pPr marL="342900" lvl="0" indent="-342900">
              <a:buFont typeface="+mj-lt"/>
              <a:buAutoNum type="arabicPeriod"/>
            </a:pPr>
            <a:endParaRPr lang="en-US" dirty="0">
              <a:solidFill>
                <a:srgbClr val="74787B"/>
              </a:solidFill>
            </a:endParaRPr>
          </a:p>
          <a:p>
            <a:pPr marL="0" lvl="0" indent="0">
              <a:buNone/>
            </a:pPr>
            <a:r>
              <a:rPr lang="en-US" b="1" dirty="0">
                <a:solidFill>
                  <a:schemeClr val="accent3"/>
                </a:solidFill>
              </a:rPr>
              <a:t>Connectedness:</a:t>
            </a:r>
          </a:p>
          <a:p>
            <a:pPr marL="342900" indent="-342900">
              <a:buFont typeface="+mj-lt"/>
              <a:buAutoNum type="arabicPeriod"/>
            </a:pPr>
            <a:r>
              <a:rPr lang="en-US" dirty="0">
                <a:solidFill>
                  <a:schemeClr val="tx2"/>
                </a:solidFill>
              </a:rPr>
              <a:t>the state of being joined or linked.</a:t>
            </a:r>
          </a:p>
          <a:p>
            <a:pPr marL="342900" indent="-342900">
              <a:buFont typeface="+mj-lt"/>
              <a:buAutoNum type="arabicPeriod"/>
            </a:pPr>
            <a:r>
              <a:rPr lang="en-US" dirty="0">
                <a:solidFill>
                  <a:schemeClr val="tx2"/>
                </a:solidFill>
              </a:rPr>
              <a:t>a feeling of belonging to or having affinity with a particular person or group.</a:t>
            </a:r>
          </a:p>
          <a:p>
            <a:pPr marL="342900" lvl="0" indent="-342900">
              <a:buFont typeface="+mj-lt"/>
              <a:buAutoNum type="arabicPeriod"/>
            </a:pPr>
            <a:endParaRPr lang="en-US" sz="1600" dirty="0">
              <a:solidFill>
                <a:srgbClr val="74787B"/>
              </a:solidFill>
            </a:endParaRPr>
          </a:p>
          <a:p>
            <a:endParaRPr lang="en-US" dirty="0"/>
          </a:p>
          <a:p>
            <a:endParaRPr lang="en-US" dirty="0"/>
          </a:p>
          <a:p>
            <a:endParaRPr lang="en-US" dirty="0"/>
          </a:p>
        </p:txBody>
      </p:sp>
      <p:sp>
        <p:nvSpPr>
          <p:cNvPr id="4" name="Title 3">
            <a:extLst>
              <a:ext uri="{FF2B5EF4-FFF2-40B4-BE49-F238E27FC236}">
                <a16:creationId xmlns:a16="http://schemas.microsoft.com/office/drawing/2014/main" id="{3F1AD519-BCA1-4708-9156-A6D163DFE573}"/>
              </a:ext>
            </a:extLst>
          </p:cNvPr>
          <p:cNvSpPr>
            <a:spLocks noGrp="1"/>
          </p:cNvSpPr>
          <p:nvPr>
            <p:ph type="title"/>
          </p:nvPr>
        </p:nvSpPr>
        <p:spPr>
          <a:xfrm>
            <a:off x="546032" y="2410860"/>
            <a:ext cx="8399848" cy="369332"/>
          </a:xfrm>
          <a:prstGeom prst="rect">
            <a:avLst/>
          </a:prstGeom>
        </p:spPr>
        <p:txBody>
          <a:bodyPr/>
          <a:lstStyle/>
          <a:p>
            <a:r>
              <a:rPr lang="en-US" sz="1800" dirty="0"/>
              <a:t>DEFINITIONS</a:t>
            </a:r>
          </a:p>
        </p:txBody>
      </p:sp>
      <p:sp>
        <p:nvSpPr>
          <p:cNvPr id="5" name="Title 3">
            <a:extLst>
              <a:ext uri="{FF2B5EF4-FFF2-40B4-BE49-F238E27FC236}">
                <a16:creationId xmlns:a16="http://schemas.microsoft.com/office/drawing/2014/main" id="{3EBCE8EF-7699-4132-A769-5011AF15F39F}"/>
              </a:ext>
            </a:extLst>
          </p:cNvPr>
          <p:cNvSpPr txBox="1">
            <a:spLocks/>
          </p:cNvSpPr>
          <p:nvPr/>
        </p:nvSpPr>
        <p:spPr>
          <a:xfrm>
            <a:off x="-176564" y="1689281"/>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Community &amp; Connectedness</a:t>
            </a:r>
          </a:p>
        </p:txBody>
      </p:sp>
    </p:spTree>
    <p:extLst>
      <p:ext uri="{BB962C8B-B14F-4D97-AF65-F5344CB8AC3E}">
        <p14:creationId xmlns:p14="http://schemas.microsoft.com/office/powerpoint/2010/main" val="1932562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Community &amp; Connectedness </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Branch #2</a:t>
            </a:r>
          </a:p>
        </p:txBody>
      </p:sp>
      <p:pic>
        <p:nvPicPr>
          <p:cNvPr id="2" name="Picture 1">
            <a:extLst>
              <a:ext uri="{FF2B5EF4-FFF2-40B4-BE49-F238E27FC236}">
                <a16:creationId xmlns:a16="http://schemas.microsoft.com/office/drawing/2014/main" id="{75909BD8-40AA-4A13-AC23-C217A13A69B2}"/>
              </a:ext>
            </a:extLst>
          </p:cNvPr>
          <p:cNvPicPr>
            <a:picLocks noChangeAspect="1"/>
          </p:cNvPicPr>
          <p:nvPr/>
        </p:nvPicPr>
        <p:blipFill rotWithShape="1">
          <a:blip r:embed="rId3"/>
          <a:srcRect l="1794" r="4305"/>
          <a:stretch/>
        </p:blipFill>
        <p:spPr>
          <a:xfrm>
            <a:off x="215900" y="1984798"/>
            <a:ext cx="8623300" cy="2123565"/>
          </a:xfrm>
          <a:prstGeom prst="rect">
            <a:avLst/>
          </a:prstGeom>
        </p:spPr>
      </p:pic>
      <p:pic>
        <p:nvPicPr>
          <p:cNvPr id="5" name="Picture 2" descr="These two trees are connected by one branch : mildlyinteresting">
            <a:extLst>
              <a:ext uri="{FF2B5EF4-FFF2-40B4-BE49-F238E27FC236}">
                <a16:creationId xmlns:a16="http://schemas.microsoft.com/office/drawing/2014/main" id="{081E00F4-5792-433E-B0D8-A8EDEFC04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366" y="4399869"/>
            <a:ext cx="2322198" cy="1741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he Wood Wide Web: How trees secretly talk to and share with each other |  The Kid Should See This">
            <a:extLst>
              <a:ext uri="{FF2B5EF4-FFF2-40B4-BE49-F238E27FC236}">
                <a16:creationId xmlns:a16="http://schemas.microsoft.com/office/drawing/2014/main" id="{AFCBC656-89C5-476A-A54C-A598CE510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339" y="4399869"/>
            <a:ext cx="2957515" cy="17416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iagram&#10;&#10;Description automatically generated">
            <a:extLst>
              <a:ext uri="{FF2B5EF4-FFF2-40B4-BE49-F238E27FC236}">
                <a16:creationId xmlns:a16="http://schemas.microsoft.com/office/drawing/2014/main" id="{C5C49705-3BF6-4F10-84A6-05D9D747B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86" y="4399869"/>
            <a:ext cx="2481318" cy="1741647"/>
          </a:xfrm>
          <a:prstGeom prst="rect">
            <a:avLst/>
          </a:prstGeom>
          <a:ln w="19050">
            <a:solidFill>
              <a:schemeClr val="accent1"/>
            </a:solidFill>
          </a:ln>
        </p:spPr>
      </p:pic>
    </p:spTree>
    <p:extLst>
      <p:ext uri="{BB962C8B-B14F-4D97-AF65-F5344CB8AC3E}">
        <p14:creationId xmlns:p14="http://schemas.microsoft.com/office/powerpoint/2010/main" val="391244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41300" y="320872"/>
            <a:ext cx="8255000" cy="425055"/>
          </a:xfrm>
        </p:spPr>
        <p:txBody>
          <a:bodyPr/>
          <a:lstStyle/>
          <a:p>
            <a:r>
              <a:rPr lang="en-US" sz="2600" dirty="0"/>
              <a:t>Trees Benefit from Community &amp; Connection…</a:t>
            </a:r>
          </a:p>
        </p:txBody>
      </p:sp>
      <p:pic>
        <p:nvPicPr>
          <p:cNvPr id="16" name="Picture 2" descr="tree roots">
            <a:extLst>
              <a:ext uri="{FF2B5EF4-FFF2-40B4-BE49-F238E27FC236}">
                <a16:creationId xmlns:a16="http://schemas.microsoft.com/office/drawing/2014/main" id="{B63F13C9-8079-4EB9-8FE0-885A5209D9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5" r="-1"/>
          <a:stretch/>
        </p:blipFill>
        <p:spPr bwMode="auto">
          <a:xfrm>
            <a:off x="1654655" y="2344647"/>
            <a:ext cx="2917345" cy="399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grass, outdoor, person, tree&#10;&#10;Description automatically generated">
            <a:extLst>
              <a:ext uri="{FF2B5EF4-FFF2-40B4-BE49-F238E27FC236}">
                <a16:creationId xmlns:a16="http://schemas.microsoft.com/office/drawing/2014/main" id="{01F72419-65C1-4778-93BC-C552A49DE594}"/>
              </a:ext>
            </a:extLst>
          </p:cNvPr>
          <p:cNvPicPr>
            <a:picLocks noChangeAspect="1"/>
          </p:cNvPicPr>
          <p:nvPr/>
        </p:nvPicPr>
        <p:blipFill rotWithShape="1">
          <a:blip r:embed="rId4">
            <a:extLst>
              <a:ext uri="{28A0092B-C50C-407E-A947-70E740481C1C}">
                <a14:useLocalDpi xmlns:a14="http://schemas.microsoft.com/office/drawing/2010/main" val="0"/>
              </a:ext>
            </a:extLst>
          </a:blip>
          <a:srcRect t="17521" b="12963"/>
          <a:stretch/>
        </p:blipFill>
        <p:spPr>
          <a:xfrm>
            <a:off x="4975165" y="4551959"/>
            <a:ext cx="2570908" cy="1787195"/>
          </a:xfrm>
          <a:prstGeom prst="rect">
            <a:avLst/>
          </a:prstGeom>
        </p:spPr>
      </p:pic>
      <p:sp>
        <p:nvSpPr>
          <p:cNvPr id="2" name="TextBox 1">
            <a:extLst>
              <a:ext uri="{FF2B5EF4-FFF2-40B4-BE49-F238E27FC236}">
                <a16:creationId xmlns:a16="http://schemas.microsoft.com/office/drawing/2014/main" id="{3481E1F0-031E-483E-90C0-735E94609A7E}"/>
              </a:ext>
            </a:extLst>
          </p:cNvPr>
          <p:cNvSpPr txBox="1"/>
          <p:nvPr/>
        </p:nvSpPr>
        <p:spPr>
          <a:xfrm>
            <a:off x="630777" y="1113510"/>
            <a:ext cx="8513223" cy="1292662"/>
          </a:xfrm>
          <a:prstGeom prst="rect">
            <a:avLst/>
          </a:prstGeom>
          <a:noFill/>
        </p:spPr>
        <p:txBody>
          <a:bodyPr wrap="square" lIns="182880" tIns="91440" rIns="182880" bIns="91440" rtlCol="0">
            <a:spAutoFit/>
          </a:bodyPr>
          <a:lstStyle/>
          <a:p>
            <a:pPr algn="l"/>
            <a:r>
              <a:rPr lang="en-US" dirty="0">
                <a:solidFill>
                  <a:schemeClr val="bg1">
                    <a:lumMod val="50000"/>
                  </a:schemeClr>
                </a:solidFill>
                <a:latin typeface="Arial" panose="020B0604020202020204" pitchFamily="34" charset="0"/>
                <a:cs typeface="Arial" panose="020B0604020202020204" pitchFamily="34" charset="0"/>
              </a:rPr>
              <a:t>#5. What are some communities or groups that are important to you?</a:t>
            </a:r>
          </a:p>
          <a:p>
            <a:pPr algn="l"/>
            <a:endParaRPr lang="en-US" dirty="0">
              <a:solidFill>
                <a:schemeClr val="bg1">
                  <a:lumMod val="50000"/>
                </a:schemeClr>
              </a:solidFill>
              <a:latin typeface="Arial" panose="020B0604020202020204" pitchFamily="34" charset="0"/>
              <a:cs typeface="Arial" panose="020B0604020202020204" pitchFamily="34" charset="0"/>
            </a:endParaRPr>
          </a:p>
          <a:p>
            <a:pPr algn="l"/>
            <a:r>
              <a:rPr lang="en-US" dirty="0">
                <a:solidFill>
                  <a:schemeClr val="bg1">
                    <a:lumMod val="50000"/>
                  </a:schemeClr>
                </a:solidFill>
                <a:latin typeface="Arial" panose="020B0604020202020204" pitchFamily="34" charset="0"/>
                <a:cs typeface="Arial" panose="020B0604020202020204" pitchFamily="34" charset="0"/>
              </a:rPr>
              <a:t>How often are you connecting with this community?</a:t>
            </a:r>
          </a:p>
          <a:p>
            <a:pPr algn="l"/>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1026" name="Picture 2" descr="These two connected trees : r/mildlyinteresting">
            <a:extLst>
              <a:ext uri="{FF2B5EF4-FFF2-40B4-BE49-F238E27FC236}">
                <a16:creationId xmlns:a16="http://schemas.microsoft.com/office/drawing/2014/main" id="{3081E4DE-51EF-474A-BFA1-BE17043B8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165" y="2306041"/>
            <a:ext cx="2539291" cy="190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0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AD519-BCA1-4708-9156-A6D163DFE573}"/>
              </a:ext>
            </a:extLst>
          </p:cNvPr>
          <p:cNvSpPr>
            <a:spLocks noGrp="1"/>
          </p:cNvSpPr>
          <p:nvPr>
            <p:ph type="title"/>
          </p:nvPr>
        </p:nvSpPr>
        <p:spPr>
          <a:xfrm>
            <a:off x="439352" y="2045100"/>
            <a:ext cx="8399848" cy="369332"/>
          </a:xfrm>
        </p:spPr>
        <p:txBody>
          <a:bodyPr/>
          <a:lstStyle/>
          <a:p>
            <a:r>
              <a:rPr lang="en-US" dirty="0"/>
              <a:t>DEFINITIONS</a:t>
            </a:r>
          </a:p>
        </p:txBody>
      </p:sp>
      <p:sp>
        <p:nvSpPr>
          <p:cNvPr id="9" name="Text Placeholder 8">
            <a:extLst>
              <a:ext uri="{FF2B5EF4-FFF2-40B4-BE49-F238E27FC236}">
                <a16:creationId xmlns:a16="http://schemas.microsoft.com/office/drawing/2014/main" id="{0224014A-0A64-477D-9355-47C6AC06D61F}"/>
              </a:ext>
            </a:extLst>
          </p:cNvPr>
          <p:cNvSpPr>
            <a:spLocks noGrp="1"/>
          </p:cNvSpPr>
          <p:nvPr>
            <p:ph type="body" sz="quarter" idx="14"/>
          </p:nvPr>
        </p:nvSpPr>
        <p:spPr>
          <a:xfrm>
            <a:off x="439352" y="2576171"/>
            <a:ext cx="8399848" cy="3988784"/>
          </a:xfrm>
        </p:spPr>
        <p:txBody>
          <a:bodyPr/>
          <a:lstStyle/>
          <a:p>
            <a:r>
              <a:rPr lang="en-US" b="1" dirty="0">
                <a:solidFill>
                  <a:schemeClr val="accent3"/>
                </a:solidFill>
              </a:rPr>
              <a:t>Strength:</a:t>
            </a:r>
          </a:p>
          <a:p>
            <a:pPr marL="342900" indent="-342900">
              <a:buFont typeface="+mj-lt"/>
              <a:buAutoNum type="arabicPeriod"/>
            </a:pPr>
            <a:r>
              <a:rPr lang="en-US" dirty="0"/>
              <a:t>the capacity of an object or substance to withstand great force or pressure</a:t>
            </a:r>
          </a:p>
          <a:p>
            <a:pPr marL="342900" indent="-342900">
              <a:buFont typeface="+mj-lt"/>
              <a:buAutoNum type="arabicPeriod"/>
            </a:pPr>
            <a:r>
              <a:rPr lang="en-US" dirty="0"/>
              <a:t>the emotional or mental qualities necessary in dealing with situations or events that are difficult.</a:t>
            </a:r>
          </a:p>
          <a:p>
            <a:pPr marL="342900" indent="-342900">
              <a:buFont typeface="+mj-lt"/>
              <a:buAutoNum type="arabicPeriod"/>
            </a:pPr>
            <a:r>
              <a:rPr lang="en-US" dirty="0"/>
              <a:t>a good or beneficial quality or attribute of a person or thing.</a:t>
            </a:r>
          </a:p>
          <a:p>
            <a:pPr marL="342900" indent="-342900">
              <a:buFont typeface="+mj-lt"/>
              <a:buAutoNum type="arabicPeriod"/>
            </a:pPr>
            <a:endParaRPr lang="en-US" b="1" dirty="0"/>
          </a:p>
          <a:p>
            <a:r>
              <a:rPr lang="en-US" b="1" dirty="0">
                <a:solidFill>
                  <a:schemeClr val="accent3"/>
                </a:solidFill>
              </a:rPr>
              <a:t>Growth:</a:t>
            </a:r>
          </a:p>
          <a:p>
            <a:pPr marL="342900" indent="-342900">
              <a:buFont typeface="+mj-lt"/>
              <a:buAutoNum type="arabicPeriod"/>
            </a:pPr>
            <a:r>
              <a:rPr lang="en-US" dirty="0"/>
              <a:t>the process of developing or maturing physically, mentally, or spiritually.</a:t>
            </a:r>
          </a:p>
          <a:p>
            <a:pPr marL="342900" indent="-342900">
              <a:buFont typeface="+mj-lt"/>
              <a:buAutoNum type="arabicPeriod"/>
            </a:pPr>
            <a:r>
              <a:rPr lang="en-US" dirty="0"/>
              <a:t>the process of increasing in amount, value, or importance.</a:t>
            </a:r>
          </a:p>
          <a:p>
            <a:endParaRPr lang="en-US" dirty="0"/>
          </a:p>
          <a:p>
            <a:endParaRPr lang="en-US" dirty="0"/>
          </a:p>
        </p:txBody>
      </p:sp>
      <p:sp>
        <p:nvSpPr>
          <p:cNvPr id="5" name="Title 3">
            <a:extLst>
              <a:ext uri="{FF2B5EF4-FFF2-40B4-BE49-F238E27FC236}">
                <a16:creationId xmlns:a16="http://schemas.microsoft.com/office/drawing/2014/main" id="{626561B3-7985-4C07-B1DC-E88EC6B6BB46}"/>
              </a:ext>
            </a:extLst>
          </p:cNvPr>
          <p:cNvSpPr txBox="1">
            <a:spLocks/>
          </p:cNvSpPr>
          <p:nvPr/>
        </p:nvSpPr>
        <p:spPr>
          <a:xfrm>
            <a:off x="-1609124" y="1348100"/>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Strength &amp; Growth </a:t>
            </a:r>
          </a:p>
        </p:txBody>
      </p:sp>
    </p:spTree>
    <p:extLst>
      <p:ext uri="{BB962C8B-B14F-4D97-AF65-F5344CB8AC3E}">
        <p14:creationId xmlns:p14="http://schemas.microsoft.com/office/powerpoint/2010/main" val="3070437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Strength &amp; Growth</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Branch #3</a:t>
            </a:r>
          </a:p>
        </p:txBody>
      </p:sp>
      <p:pic>
        <p:nvPicPr>
          <p:cNvPr id="3" name="Picture 2">
            <a:extLst>
              <a:ext uri="{FF2B5EF4-FFF2-40B4-BE49-F238E27FC236}">
                <a16:creationId xmlns:a16="http://schemas.microsoft.com/office/drawing/2014/main" id="{C10C0024-1A31-4631-9D8B-56955A43CF82}"/>
              </a:ext>
            </a:extLst>
          </p:cNvPr>
          <p:cNvPicPr>
            <a:picLocks noChangeAspect="1"/>
          </p:cNvPicPr>
          <p:nvPr/>
        </p:nvPicPr>
        <p:blipFill>
          <a:blip r:embed="rId3"/>
          <a:stretch>
            <a:fillRect/>
          </a:stretch>
        </p:blipFill>
        <p:spPr>
          <a:xfrm>
            <a:off x="439352" y="1984798"/>
            <a:ext cx="8176707" cy="2212401"/>
          </a:xfrm>
          <a:prstGeom prst="rect">
            <a:avLst/>
          </a:prstGeom>
        </p:spPr>
      </p:pic>
      <p:pic>
        <p:nvPicPr>
          <p:cNvPr id="5" name="Picture 2">
            <a:extLst>
              <a:ext uri="{FF2B5EF4-FFF2-40B4-BE49-F238E27FC236}">
                <a16:creationId xmlns:a16="http://schemas.microsoft.com/office/drawing/2014/main" id="{54E04F57-A758-419E-A696-12AAB248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543" y="4580925"/>
            <a:ext cx="2700516" cy="1963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ent But Not Broken – Priceless">
            <a:extLst>
              <a:ext uri="{FF2B5EF4-FFF2-40B4-BE49-F238E27FC236}">
                <a16:creationId xmlns:a16="http://schemas.microsoft.com/office/drawing/2014/main" id="{0BAA8A55-F388-4E3A-9CDF-7799C1ED1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067"/>
          <a:stretch/>
        </p:blipFill>
        <p:spPr bwMode="auto">
          <a:xfrm>
            <a:off x="337204" y="4580925"/>
            <a:ext cx="3731295" cy="19636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st of superlative trees - Wikipedia">
            <a:extLst>
              <a:ext uri="{FF2B5EF4-FFF2-40B4-BE49-F238E27FC236}">
                <a16:creationId xmlns:a16="http://schemas.microsoft.com/office/drawing/2014/main" id="{B457BB8A-0349-46B9-83FE-99478D83A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238" y="4580925"/>
            <a:ext cx="1539565" cy="196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9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49766" y="460653"/>
            <a:ext cx="7886700" cy="425055"/>
          </a:xfrm>
        </p:spPr>
        <p:txBody>
          <a:bodyPr/>
          <a:lstStyle/>
          <a:p>
            <a:r>
              <a:rPr lang="en-US" sz="2400" dirty="0"/>
              <a:t>Trees grow and show strength in different ways…</a:t>
            </a:r>
          </a:p>
        </p:txBody>
      </p:sp>
      <p:pic>
        <p:nvPicPr>
          <p:cNvPr id="7" name="Picture 2" descr="K:\Outreach\LOVE Your Tree\2015-16\2016 Winner Gallery\HM Victoria Miller, 7th grade, Maryvale Preparatory School.jpg">
            <a:extLst>
              <a:ext uri="{FF2B5EF4-FFF2-40B4-BE49-F238E27FC236}">
                <a16:creationId xmlns:a16="http://schemas.microsoft.com/office/drawing/2014/main" id="{12555782-AEEB-4E6E-8B37-AB8AF031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141966"/>
            <a:ext cx="3836879" cy="52754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2869E7-69AF-4FB7-9A68-51744F33798C}"/>
              </a:ext>
            </a:extLst>
          </p:cNvPr>
          <p:cNvSpPr txBox="1"/>
          <p:nvPr/>
        </p:nvSpPr>
        <p:spPr>
          <a:xfrm rot="16200000">
            <a:off x="3829330" y="4964841"/>
            <a:ext cx="23997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3429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BC3BF"/>
                </a:solidFill>
                <a:effectLst/>
                <a:uLnTx/>
                <a:uFillTx/>
                <a:latin typeface="Arial"/>
                <a:ea typeface="Arial"/>
                <a:cs typeface="Arial"/>
                <a:sym typeface="Arial"/>
              </a:rPr>
              <a:t>Artwork by: </a:t>
            </a:r>
            <a:r>
              <a:rPr kumimoji="0" lang="en-US" sz="1050" b="0" i="0" u="none" strike="noStrike" kern="1200" cap="none" spc="0" normalizeH="0" baseline="0" noProof="0" dirty="0">
                <a:ln>
                  <a:noFill/>
                </a:ln>
                <a:solidFill>
                  <a:srgbClr val="6BC3BF"/>
                </a:solidFill>
                <a:effectLst/>
                <a:uLnTx/>
                <a:uFillTx/>
                <a:latin typeface="Gill Sans MT"/>
                <a:ea typeface="+mn-ea"/>
                <a:cs typeface="+mn-cs"/>
              </a:rPr>
              <a:t>Victoria Miller</a:t>
            </a:r>
            <a:br>
              <a:rPr kumimoji="0" lang="en-US" sz="1350" b="0" i="0" u="none" strike="noStrike" kern="1200" cap="none" spc="0" normalizeH="0" baseline="0" noProof="0" dirty="0">
                <a:ln>
                  <a:noFill/>
                </a:ln>
                <a:solidFill>
                  <a:srgbClr val="6BC3BF"/>
                </a:solidFill>
                <a:effectLst/>
                <a:uLnTx/>
                <a:uFillTx/>
                <a:latin typeface="Gill Sans MT"/>
                <a:ea typeface="+mn-ea"/>
                <a:cs typeface="+mn-cs"/>
              </a:rPr>
            </a:br>
            <a:endParaRPr kumimoji="0" lang="en-US" sz="900" b="0" i="0" u="none" strike="noStrike" kern="1200" cap="none" spc="0" normalizeH="0" baseline="0" noProof="0" dirty="0">
              <a:ln>
                <a:noFill/>
              </a:ln>
              <a:solidFill>
                <a:srgbClr val="6BC3B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A34E7682-3AD9-4C35-B92C-84CEEE073529}"/>
              </a:ext>
            </a:extLst>
          </p:cNvPr>
          <p:cNvSpPr txBox="1"/>
          <p:nvPr/>
        </p:nvSpPr>
        <p:spPr>
          <a:xfrm>
            <a:off x="594360" y="2367171"/>
            <a:ext cx="3977640" cy="1846659"/>
          </a:xfrm>
          <a:prstGeom prst="rect">
            <a:avLst/>
          </a:prstGeom>
          <a:noFill/>
        </p:spPr>
        <p:txBody>
          <a:bodyPr wrap="square" lIns="182880" tIns="91440" rIns="182880" bIns="91440" rtlCol="0">
            <a:spAutoFit/>
          </a:bodyPr>
          <a:lstStyle/>
          <a:p>
            <a:pPr algn="l"/>
            <a:r>
              <a:rPr lang="en-US" dirty="0">
                <a:solidFill>
                  <a:schemeClr val="bg1">
                    <a:lumMod val="50000"/>
                  </a:schemeClr>
                </a:solidFill>
                <a:latin typeface="Arial" panose="020B0604020202020204" pitchFamily="34" charset="0"/>
                <a:cs typeface="Arial" panose="020B0604020202020204" pitchFamily="34" charset="0"/>
              </a:rPr>
              <a:t>What are some of the things that you feel make you grow?</a:t>
            </a:r>
          </a:p>
          <a:p>
            <a:pPr algn="l"/>
            <a:endParaRPr lang="en-US" dirty="0">
              <a:solidFill>
                <a:schemeClr val="bg1">
                  <a:lumMod val="50000"/>
                </a:schemeClr>
              </a:solidFill>
              <a:latin typeface="Arial" panose="020B0604020202020204" pitchFamily="34" charset="0"/>
              <a:cs typeface="Arial" panose="020B0604020202020204" pitchFamily="34" charset="0"/>
            </a:endParaRPr>
          </a:p>
          <a:p>
            <a:pPr algn="l"/>
            <a:r>
              <a:rPr lang="en-US" dirty="0">
                <a:solidFill>
                  <a:schemeClr val="bg1">
                    <a:lumMod val="50000"/>
                  </a:schemeClr>
                </a:solidFill>
                <a:latin typeface="Arial" panose="020B0604020202020204" pitchFamily="34" charset="0"/>
                <a:cs typeface="Arial" panose="020B0604020202020204" pitchFamily="34" charset="0"/>
              </a:rPr>
              <a:t>#7. What makes you feel strong or in what ways have you grown stronger over the last year? </a:t>
            </a:r>
          </a:p>
        </p:txBody>
      </p:sp>
    </p:spTree>
    <p:extLst>
      <p:ext uri="{BB962C8B-B14F-4D97-AF65-F5344CB8AC3E}">
        <p14:creationId xmlns:p14="http://schemas.microsoft.com/office/powerpoint/2010/main" val="1367925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AD519-BCA1-4708-9156-A6D163DFE573}"/>
              </a:ext>
            </a:extLst>
          </p:cNvPr>
          <p:cNvSpPr>
            <a:spLocks noGrp="1"/>
          </p:cNvSpPr>
          <p:nvPr>
            <p:ph type="title"/>
          </p:nvPr>
        </p:nvSpPr>
        <p:spPr>
          <a:xfrm>
            <a:off x="439352" y="1907940"/>
            <a:ext cx="8399848" cy="369332"/>
          </a:xfrm>
        </p:spPr>
        <p:txBody>
          <a:bodyPr/>
          <a:lstStyle/>
          <a:p>
            <a:r>
              <a:rPr lang="en-US" dirty="0"/>
              <a:t>DEFINITIONS</a:t>
            </a:r>
          </a:p>
        </p:txBody>
      </p:sp>
      <p:sp>
        <p:nvSpPr>
          <p:cNvPr id="9" name="Text Placeholder 8">
            <a:extLst>
              <a:ext uri="{FF2B5EF4-FFF2-40B4-BE49-F238E27FC236}">
                <a16:creationId xmlns:a16="http://schemas.microsoft.com/office/drawing/2014/main" id="{0224014A-0A64-477D-9355-47C6AC06D61F}"/>
              </a:ext>
            </a:extLst>
          </p:cNvPr>
          <p:cNvSpPr>
            <a:spLocks noGrp="1"/>
          </p:cNvSpPr>
          <p:nvPr>
            <p:ph type="body" sz="quarter" idx="14"/>
          </p:nvPr>
        </p:nvSpPr>
        <p:spPr>
          <a:xfrm>
            <a:off x="439352" y="2408978"/>
            <a:ext cx="8399848" cy="3988784"/>
          </a:xfrm>
        </p:spPr>
        <p:txBody>
          <a:bodyPr/>
          <a:lstStyle/>
          <a:p>
            <a:r>
              <a:rPr lang="en-US" b="1" dirty="0">
                <a:solidFill>
                  <a:schemeClr val="accent3"/>
                </a:solidFill>
              </a:rPr>
              <a:t>Resilience:</a:t>
            </a:r>
          </a:p>
          <a:p>
            <a:pPr marL="342900" indent="-342900">
              <a:buFont typeface="+mj-lt"/>
              <a:buAutoNum type="arabicPeriod"/>
            </a:pPr>
            <a:r>
              <a:rPr lang="en-US" dirty="0"/>
              <a:t>the capacity to recover from difficulties; toughness.</a:t>
            </a:r>
          </a:p>
          <a:p>
            <a:pPr marL="342900" indent="-342900">
              <a:buFont typeface="+mj-lt"/>
              <a:buAutoNum type="arabicPeriod"/>
            </a:pPr>
            <a:r>
              <a:rPr lang="en-US" dirty="0"/>
              <a:t>the process of adapting well in the face of adversity, trauma, tragedy, threats, or significant sources of stress</a:t>
            </a:r>
          </a:p>
          <a:p>
            <a:pPr marL="342900" indent="-342900">
              <a:buFont typeface="+mj-lt"/>
              <a:buAutoNum type="arabicPeriod"/>
            </a:pPr>
            <a:endParaRPr lang="en-US" b="1" dirty="0"/>
          </a:p>
          <a:p>
            <a:r>
              <a:rPr lang="en-US" b="1" dirty="0">
                <a:solidFill>
                  <a:schemeClr val="accent3"/>
                </a:solidFill>
              </a:rPr>
              <a:t>Change:</a:t>
            </a:r>
          </a:p>
          <a:p>
            <a:pPr marL="342900" indent="-342900">
              <a:buFont typeface="+mj-lt"/>
              <a:buAutoNum type="arabicPeriod"/>
            </a:pPr>
            <a:r>
              <a:rPr lang="en-US" dirty="0"/>
              <a:t>the act or instance of making or becoming different</a:t>
            </a:r>
          </a:p>
          <a:p>
            <a:pPr marL="342900" indent="-342900">
              <a:buFont typeface="+mj-lt"/>
              <a:buAutoNum type="arabicPeriod"/>
            </a:pPr>
            <a:r>
              <a:rPr lang="en-US" dirty="0"/>
              <a:t>a new or refreshingly different experience.</a:t>
            </a:r>
          </a:p>
          <a:p>
            <a:pPr marL="342900" indent="-342900">
              <a:buFont typeface="+mj-lt"/>
              <a:buAutoNum type="arabicPeriod"/>
            </a:pPr>
            <a:r>
              <a:rPr lang="en-US" dirty="0"/>
              <a:t>arrive at a fresh phase; become new</a:t>
            </a:r>
          </a:p>
          <a:p>
            <a:endParaRPr lang="en-US" dirty="0"/>
          </a:p>
          <a:p>
            <a:endParaRPr lang="en-US" dirty="0"/>
          </a:p>
        </p:txBody>
      </p:sp>
      <p:sp>
        <p:nvSpPr>
          <p:cNvPr id="6" name="Title 3">
            <a:extLst>
              <a:ext uri="{FF2B5EF4-FFF2-40B4-BE49-F238E27FC236}">
                <a16:creationId xmlns:a16="http://schemas.microsoft.com/office/drawing/2014/main" id="{1720CF18-3630-4D6D-AE4E-BD5C45198839}"/>
              </a:ext>
            </a:extLst>
          </p:cNvPr>
          <p:cNvSpPr txBox="1">
            <a:spLocks/>
          </p:cNvSpPr>
          <p:nvPr/>
        </p:nvSpPr>
        <p:spPr>
          <a:xfrm>
            <a:off x="-1289084" y="1251156"/>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Resilience &amp; Change</a:t>
            </a:r>
          </a:p>
        </p:txBody>
      </p:sp>
    </p:spTree>
    <p:extLst>
      <p:ext uri="{BB962C8B-B14F-4D97-AF65-F5344CB8AC3E}">
        <p14:creationId xmlns:p14="http://schemas.microsoft.com/office/powerpoint/2010/main" val="140901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Resilience &amp; Change</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Branch #4</a:t>
            </a:r>
          </a:p>
        </p:txBody>
      </p:sp>
      <p:pic>
        <p:nvPicPr>
          <p:cNvPr id="2" name="Picture 1">
            <a:extLst>
              <a:ext uri="{FF2B5EF4-FFF2-40B4-BE49-F238E27FC236}">
                <a16:creationId xmlns:a16="http://schemas.microsoft.com/office/drawing/2014/main" id="{15F4BE88-C6FD-46BD-A5E2-0DE78FB65888}"/>
              </a:ext>
            </a:extLst>
          </p:cNvPr>
          <p:cNvPicPr>
            <a:picLocks noChangeAspect="1"/>
          </p:cNvPicPr>
          <p:nvPr/>
        </p:nvPicPr>
        <p:blipFill>
          <a:blip r:embed="rId3"/>
          <a:stretch>
            <a:fillRect/>
          </a:stretch>
        </p:blipFill>
        <p:spPr>
          <a:xfrm>
            <a:off x="511776" y="2114515"/>
            <a:ext cx="8120448" cy="2209995"/>
          </a:xfrm>
          <a:prstGeom prst="rect">
            <a:avLst/>
          </a:prstGeom>
        </p:spPr>
      </p:pic>
      <p:pic>
        <p:nvPicPr>
          <p:cNvPr id="5" name="Picture 4">
            <a:extLst>
              <a:ext uri="{FF2B5EF4-FFF2-40B4-BE49-F238E27FC236}">
                <a16:creationId xmlns:a16="http://schemas.microsoft.com/office/drawing/2014/main" id="{D43BAEC6-7658-423A-8D3C-FA7AA7308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241" y="4415014"/>
            <a:ext cx="1658088" cy="2209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F75C5594-3085-4460-8FA3-EA6F4D578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799" y="4411170"/>
            <a:ext cx="1641649" cy="2188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C978964-C73C-4F8B-8CDC-AA1E31C62D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937"/>
          <a:stretch/>
        </p:blipFill>
        <p:spPr bwMode="auto">
          <a:xfrm>
            <a:off x="3366471" y="4411170"/>
            <a:ext cx="2394249" cy="218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08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2D802C-4BF1-49C0-8923-6DBA80270270}"/>
              </a:ext>
            </a:extLst>
          </p:cNvPr>
          <p:cNvGrpSpPr/>
          <p:nvPr/>
        </p:nvGrpSpPr>
        <p:grpSpPr>
          <a:xfrm>
            <a:off x="277586" y="1649185"/>
            <a:ext cx="8588828" cy="3804557"/>
            <a:chOff x="277586" y="1649185"/>
            <a:chExt cx="8588828" cy="3804557"/>
          </a:xfrm>
        </p:grpSpPr>
        <p:sp>
          <p:nvSpPr>
            <p:cNvPr id="3" name="Rectangle: Rounded Corners 2">
              <a:extLst>
                <a:ext uri="{FF2B5EF4-FFF2-40B4-BE49-F238E27FC236}">
                  <a16:creationId xmlns:a16="http://schemas.microsoft.com/office/drawing/2014/main" id="{15C67D8B-112D-49B8-BD1D-5A8364B142FB}"/>
                </a:ext>
              </a:extLst>
            </p:cNvPr>
            <p:cNvSpPr/>
            <p:nvPr/>
          </p:nvSpPr>
          <p:spPr>
            <a:xfrm>
              <a:off x="277586" y="1649185"/>
              <a:ext cx="8588828" cy="38045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algn="l"/>
              <a:endParaRPr lang="en-US" b="1" dirty="0" err="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C14A24-D6CE-4146-BFDB-FDF128B2F839}"/>
                </a:ext>
              </a:extLst>
            </p:cNvPr>
            <p:cNvSpPr txBox="1"/>
            <p:nvPr/>
          </p:nvSpPr>
          <p:spPr>
            <a:xfrm>
              <a:off x="408214" y="1952897"/>
              <a:ext cx="8458200" cy="3139321"/>
            </a:xfrm>
            <a:prstGeom prst="rect">
              <a:avLst/>
            </a:prstGeom>
            <a:noFill/>
          </p:spPr>
          <p:txBody>
            <a:bodyPr wrap="square" lIns="182880" tIns="91440" rIns="182880" bIns="91440" rtlCol="0">
              <a:spAutoFit/>
            </a:bodyPr>
            <a:lstStyle/>
            <a:p>
              <a:pPr algn="ctr"/>
              <a:r>
                <a:rPr lang="en-US" sz="3200" b="1" dirty="0">
                  <a:solidFill>
                    <a:schemeClr val="bg1"/>
                  </a:solidFill>
                  <a:latin typeface="Arial" panose="020B0604020202020204" pitchFamily="34" charset="0"/>
                  <a:cs typeface="Arial" panose="020B0604020202020204" pitchFamily="34" charset="0"/>
                </a:rPr>
                <a:t>Love your Tree is an arts - based program for people of all ages focused on cultivating </a:t>
              </a:r>
              <a:r>
                <a:rPr lang="en-US" sz="3200" b="1" dirty="0">
                  <a:solidFill>
                    <a:srgbClr val="FFA06A"/>
                  </a:solidFill>
                  <a:latin typeface="Arial" panose="020B0604020202020204" pitchFamily="34" charset="0"/>
                  <a:cs typeface="Arial" panose="020B0604020202020204" pitchFamily="34" charset="0"/>
                </a:rPr>
                <a:t>self-compassion</a:t>
              </a:r>
              <a:r>
                <a:rPr lang="en-US" sz="3200" b="1" dirty="0">
                  <a:solidFill>
                    <a:schemeClr val="bg1"/>
                  </a:solidFill>
                  <a:latin typeface="Arial" panose="020B0604020202020204" pitchFamily="34" charset="0"/>
                  <a:cs typeface="Arial" panose="020B0604020202020204" pitchFamily="34" charset="0"/>
                </a:rPr>
                <a:t>, </a:t>
              </a:r>
              <a:r>
                <a:rPr lang="en-US" sz="3200" b="1" dirty="0">
                  <a:solidFill>
                    <a:srgbClr val="FFA06A"/>
                  </a:solidFill>
                  <a:latin typeface="Arial" panose="020B0604020202020204" pitchFamily="34" charset="0"/>
                  <a:cs typeface="Arial" panose="020B0604020202020204" pitchFamily="34" charset="0"/>
                </a:rPr>
                <a:t>body acceptance </a:t>
              </a:r>
              <a:r>
                <a:rPr lang="en-US" sz="3200" b="1" dirty="0">
                  <a:solidFill>
                    <a:schemeClr val="bg1"/>
                  </a:solidFill>
                  <a:latin typeface="Arial" panose="020B0604020202020204" pitchFamily="34" charset="0"/>
                  <a:cs typeface="Arial" panose="020B0604020202020204" pitchFamily="34" charset="0"/>
                </a:rPr>
                <a:t>and </a:t>
              </a:r>
              <a:r>
                <a:rPr lang="en-US" sz="3200" b="1" dirty="0">
                  <a:solidFill>
                    <a:srgbClr val="FFA06A"/>
                  </a:solidFill>
                  <a:latin typeface="Arial" panose="020B0604020202020204" pitchFamily="34" charset="0"/>
                  <a:cs typeface="Arial" panose="020B0604020202020204" pitchFamily="34" charset="0"/>
                </a:rPr>
                <a:t>positive mental well-being </a:t>
              </a:r>
              <a:r>
                <a:rPr lang="en-US" sz="3200" b="1" dirty="0">
                  <a:solidFill>
                    <a:schemeClr val="bg1"/>
                  </a:solidFill>
                  <a:latin typeface="Arial" panose="020B0604020202020204" pitchFamily="34" charset="0"/>
                  <a:cs typeface="Arial" panose="020B0604020202020204" pitchFamily="34" charset="0"/>
                </a:rPr>
                <a:t>through creativity, community connections, and self-reflection. </a:t>
              </a:r>
            </a:p>
          </p:txBody>
        </p:sp>
      </p:grpSp>
    </p:spTree>
    <p:extLst>
      <p:ext uri="{BB962C8B-B14F-4D97-AF65-F5344CB8AC3E}">
        <p14:creationId xmlns:p14="http://schemas.microsoft.com/office/powerpoint/2010/main" val="174558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49766" y="460653"/>
            <a:ext cx="7886700" cy="425055"/>
          </a:xfrm>
        </p:spPr>
        <p:txBody>
          <a:bodyPr/>
          <a:lstStyle/>
          <a:p>
            <a:r>
              <a:rPr lang="en-US" sz="2400" dirty="0"/>
              <a:t>Trees are resilient when faced with obstacles…</a:t>
            </a:r>
          </a:p>
        </p:txBody>
      </p:sp>
      <p:pic>
        <p:nvPicPr>
          <p:cNvPr id="11" name="Picture 2">
            <a:extLst>
              <a:ext uri="{FF2B5EF4-FFF2-40B4-BE49-F238E27FC236}">
                <a16:creationId xmlns:a16="http://schemas.microsoft.com/office/drawing/2014/main" id="{1ED3AB2E-116A-4E29-9EF0-E075794F9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9"/>
          <a:stretch/>
        </p:blipFill>
        <p:spPr bwMode="auto">
          <a:xfrm>
            <a:off x="5806440" y="3946356"/>
            <a:ext cx="2908796" cy="2679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90CDF68-1CA6-4AF5-9A2F-5CEE4635A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13" y="1225101"/>
            <a:ext cx="3844823" cy="26251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C5CD83F-CC40-4A35-A27A-055CAD575752}"/>
              </a:ext>
            </a:extLst>
          </p:cNvPr>
          <p:cNvSpPr/>
          <p:nvPr/>
        </p:nvSpPr>
        <p:spPr>
          <a:xfrm>
            <a:off x="475094" y="1129548"/>
            <a:ext cx="4395319" cy="2585323"/>
          </a:xfrm>
          <a:prstGeom prst="rect">
            <a:avLst/>
          </a:prstGeom>
        </p:spPr>
        <p:txBody>
          <a:bodyPr wrap="square">
            <a:spAutoFit/>
          </a:bodyPr>
          <a:lstStyle/>
          <a:p>
            <a:r>
              <a:rPr lang="en-US" dirty="0">
                <a:solidFill>
                  <a:schemeClr val="bg1">
                    <a:lumMod val="50000"/>
                  </a:schemeClr>
                </a:solidFill>
              </a:rPr>
              <a:t>#6. What is something you are proud of or a challenge you have faced (or are facing)? </a:t>
            </a:r>
          </a:p>
          <a:p>
            <a:endParaRPr lang="en-US" dirty="0">
              <a:solidFill>
                <a:schemeClr val="bg1">
                  <a:lumMod val="50000"/>
                </a:schemeClr>
              </a:solidFill>
            </a:endParaRPr>
          </a:p>
          <a:p>
            <a:r>
              <a:rPr lang="en-US" dirty="0">
                <a:solidFill>
                  <a:schemeClr val="bg1">
                    <a:lumMod val="50000"/>
                  </a:schemeClr>
                </a:solidFill>
              </a:rPr>
              <a:t>Have these challenges changed you in any positive ways? </a:t>
            </a:r>
          </a:p>
          <a:p>
            <a:endParaRPr lang="en-US" dirty="0">
              <a:solidFill>
                <a:schemeClr val="bg1">
                  <a:lumMod val="50000"/>
                </a:schemeClr>
              </a:solidFill>
            </a:endParaRPr>
          </a:p>
          <a:p>
            <a:r>
              <a:rPr lang="en-US" dirty="0">
                <a:solidFill>
                  <a:schemeClr val="bg1">
                    <a:lumMod val="50000"/>
                  </a:schemeClr>
                </a:solidFill>
              </a:rPr>
              <a:t>What are some of your greatest successes?</a:t>
            </a:r>
          </a:p>
        </p:txBody>
      </p:sp>
      <p:pic>
        <p:nvPicPr>
          <p:cNvPr id="2" name="Picture 1">
            <a:extLst>
              <a:ext uri="{FF2B5EF4-FFF2-40B4-BE49-F238E27FC236}">
                <a16:creationId xmlns:a16="http://schemas.microsoft.com/office/drawing/2014/main" id="{293AF5D4-13B5-4AF7-95A0-3E84C9881BE5}"/>
              </a:ext>
            </a:extLst>
          </p:cNvPr>
          <p:cNvPicPr>
            <a:picLocks noChangeAspect="1"/>
          </p:cNvPicPr>
          <p:nvPr/>
        </p:nvPicPr>
        <p:blipFill>
          <a:blip r:embed="rId5"/>
          <a:stretch>
            <a:fillRect/>
          </a:stretch>
        </p:blipFill>
        <p:spPr>
          <a:xfrm>
            <a:off x="1994899" y="3930557"/>
            <a:ext cx="3750581" cy="2787990"/>
          </a:xfrm>
          <a:prstGeom prst="rect">
            <a:avLst/>
          </a:prstGeom>
        </p:spPr>
      </p:pic>
    </p:spTree>
    <p:extLst>
      <p:ext uri="{BB962C8B-B14F-4D97-AF65-F5344CB8AC3E}">
        <p14:creationId xmlns:p14="http://schemas.microsoft.com/office/powerpoint/2010/main" val="3722803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AD519-BCA1-4708-9156-A6D163DFE573}"/>
              </a:ext>
            </a:extLst>
          </p:cNvPr>
          <p:cNvSpPr>
            <a:spLocks noGrp="1"/>
          </p:cNvSpPr>
          <p:nvPr>
            <p:ph type="title"/>
          </p:nvPr>
        </p:nvSpPr>
        <p:spPr>
          <a:xfrm>
            <a:off x="439352" y="2167020"/>
            <a:ext cx="8399848" cy="369332"/>
          </a:xfrm>
        </p:spPr>
        <p:txBody>
          <a:bodyPr/>
          <a:lstStyle/>
          <a:p>
            <a:r>
              <a:rPr lang="en-US" dirty="0"/>
              <a:t>DEFINITIONS</a:t>
            </a:r>
          </a:p>
        </p:txBody>
      </p:sp>
      <p:sp>
        <p:nvSpPr>
          <p:cNvPr id="9" name="Text Placeholder 8">
            <a:extLst>
              <a:ext uri="{FF2B5EF4-FFF2-40B4-BE49-F238E27FC236}">
                <a16:creationId xmlns:a16="http://schemas.microsoft.com/office/drawing/2014/main" id="{0224014A-0A64-477D-9355-47C6AC06D61F}"/>
              </a:ext>
            </a:extLst>
          </p:cNvPr>
          <p:cNvSpPr>
            <a:spLocks noGrp="1"/>
          </p:cNvSpPr>
          <p:nvPr>
            <p:ph type="body" sz="quarter" idx="14"/>
          </p:nvPr>
        </p:nvSpPr>
        <p:spPr>
          <a:xfrm>
            <a:off x="439352" y="2695152"/>
            <a:ext cx="8399848" cy="3732304"/>
          </a:xfrm>
        </p:spPr>
        <p:txBody>
          <a:bodyPr/>
          <a:lstStyle/>
          <a:p>
            <a:r>
              <a:rPr lang="en-US" b="1" dirty="0">
                <a:solidFill>
                  <a:schemeClr val="accent3"/>
                </a:solidFill>
              </a:rPr>
              <a:t>Mindfulness:</a:t>
            </a:r>
          </a:p>
          <a:p>
            <a:pPr marL="342900" indent="-342900">
              <a:buFont typeface="+mj-lt"/>
              <a:buAutoNum type="arabicPeriod"/>
            </a:pPr>
            <a:r>
              <a:rPr lang="en-US" dirty="0"/>
              <a:t>paying attention in a particular way – on purpose, in the present moment and without judgment.</a:t>
            </a:r>
          </a:p>
          <a:p>
            <a:pPr marL="342900" indent="-342900">
              <a:buFont typeface="+mj-lt"/>
              <a:buAutoNum type="arabicPeriod"/>
            </a:pPr>
            <a:r>
              <a:rPr lang="en-US" dirty="0"/>
              <a:t>noticing what is happening right now; taking notice of how your body feels and what you see, smell and taste; noticing what your mind is doing.</a:t>
            </a:r>
          </a:p>
          <a:p>
            <a:pPr marL="342900" indent="-342900">
              <a:buFont typeface="+mj-lt"/>
              <a:buAutoNum type="arabicPeriod"/>
            </a:pPr>
            <a:endParaRPr lang="en-US" b="1" dirty="0"/>
          </a:p>
          <a:p>
            <a:r>
              <a:rPr lang="en-US" b="1" dirty="0">
                <a:solidFill>
                  <a:schemeClr val="accent3"/>
                </a:solidFill>
              </a:rPr>
              <a:t>Joy:</a:t>
            </a:r>
          </a:p>
          <a:p>
            <a:pPr marL="342900" indent="-342900">
              <a:buFont typeface="+mj-lt"/>
              <a:buAutoNum type="arabicPeriod"/>
            </a:pPr>
            <a:r>
              <a:rPr lang="en-US" dirty="0"/>
              <a:t>a feeling of great pleasure and happiness.</a:t>
            </a:r>
          </a:p>
          <a:p>
            <a:pPr marL="342900" indent="-342900">
              <a:buFont typeface="+mj-lt"/>
              <a:buAutoNum type="arabicPeriod"/>
            </a:pPr>
            <a:r>
              <a:rPr lang="en-US" dirty="0"/>
              <a:t>a state of mind and an orientation of the heart. It is a settled state of contentment, confidence and hope.</a:t>
            </a:r>
          </a:p>
          <a:p>
            <a:endParaRPr lang="en-US" dirty="0"/>
          </a:p>
        </p:txBody>
      </p:sp>
      <p:sp>
        <p:nvSpPr>
          <p:cNvPr id="5" name="Title 3">
            <a:extLst>
              <a:ext uri="{FF2B5EF4-FFF2-40B4-BE49-F238E27FC236}">
                <a16:creationId xmlns:a16="http://schemas.microsoft.com/office/drawing/2014/main" id="{ED3095AD-E3F5-403B-8E1F-F1C8B79D9D1E}"/>
              </a:ext>
            </a:extLst>
          </p:cNvPr>
          <p:cNvSpPr txBox="1">
            <a:spLocks/>
          </p:cNvSpPr>
          <p:nvPr/>
        </p:nvSpPr>
        <p:spPr>
          <a:xfrm>
            <a:off x="-1593884" y="1417289"/>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Mindfulness &amp; Joy</a:t>
            </a:r>
          </a:p>
        </p:txBody>
      </p:sp>
    </p:spTree>
    <p:extLst>
      <p:ext uri="{BB962C8B-B14F-4D97-AF65-F5344CB8AC3E}">
        <p14:creationId xmlns:p14="http://schemas.microsoft.com/office/powerpoint/2010/main" val="3517030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C59B7B-F668-4544-A0CE-8B80DF8B2ED8}"/>
              </a:ext>
            </a:extLst>
          </p:cNvPr>
          <p:cNvSpPr>
            <a:spLocks noGrp="1"/>
          </p:cNvSpPr>
          <p:nvPr>
            <p:ph type="body" sz="quarter" idx="10"/>
          </p:nvPr>
        </p:nvSpPr>
        <p:spPr/>
        <p:txBody>
          <a:bodyPr/>
          <a:lstStyle/>
          <a:p>
            <a:r>
              <a:rPr lang="en-US" dirty="0"/>
              <a:t>Mindfulness &amp; Joy</a:t>
            </a:r>
          </a:p>
        </p:txBody>
      </p:sp>
      <p:sp>
        <p:nvSpPr>
          <p:cNvPr id="8" name="Title 7">
            <a:extLst>
              <a:ext uri="{FF2B5EF4-FFF2-40B4-BE49-F238E27FC236}">
                <a16:creationId xmlns:a16="http://schemas.microsoft.com/office/drawing/2014/main" id="{B62E03AD-0464-4C77-927D-B6370CC8D8D8}"/>
              </a:ext>
            </a:extLst>
          </p:cNvPr>
          <p:cNvSpPr>
            <a:spLocks noGrp="1"/>
          </p:cNvSpPr>
          <p:nvPr>
            <p:ph type="title"/>
          </p:nvPr>
        </p:nvSpPr>
        <p:spPr/>
        <p:txBody>
          <a:bodyPr/>
          <a:lstStyle/>
          <a:p>
            <a:r>
              <a:rPr lang="en-US" dirty="0"/>
              <a:t>Branch #5</a:t>
            </a:r>
          </a:p>
        </p:txBody>
      </p:sp>
      <p:pic>
        <p:nvPicPr>
          <p:cNvPr id="3" name="Picture 2">
            <a:extLst>
              <a:ext uri="{FF2B5EF4-FFF2-40B4-BE49-F238E27FC236}">
                <a16:creationId xmlns:a16="http://schemas.microsoft.com/office/drawing/2014/main" id="{5CBE88AE-41ED-470B-AA55-0F9D232F5A76}"/>
              </a:ext>
            </a:extLst>
          </p:cNvPr>
          <p:cNvPicPr>
            <a:picLocks noChangeAspect="1"/>
          </p:cNvPicPr>
          <p:nvPr/>
        </p:nvPicPr>
        <p:blipFill>
          <a:blip r:embed="rId3"/>
          <a:stretch>
            <a:fillRect/>
          </a:stretch>
        </p:blipFill>
        <p:spPr>
          <a:xfrm>
            <a:off x="439352" y="1984798"/>
            <a:ext cx="8206515" cy="2183446"/>
          </a:xfrm>
          <a:prstGeom prst="rect">
            <a:avLst/>
          </a:prstGeom>
        </p:spPr>
      </p:pic>
      <p:pic>
        <p:nvPicPr>
          <p:cNvPr id="5" name="Picture 12" descr="Climbing Tree High Res Stock Images | Shutterstock">
            <a:extLst>
              <a:ext uri="{FF2B5EF4-FFF2-40B4-BE49-F238E27FC236}">
                <a16:creationId xmlns:a16="http://schemas.microsoft.com/office/drawing/2014/main" id="{484A24C6-5ECB-4C35-AA3C-2BDE25700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19" r="12799" b="8994"/>
          <a:stretch/>
        </p:blipFill>
        <p:spPr bwMode="auto">
          <a:xfrm>
            <a:off x="3975684" y="4367183"/>
            <a:ext cx="2177105" cy="1847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mmock Tree Protectors | Sea to Summit">
            <a:extLst>
              <a:ext uri="{FF2B5EF4-FFF2-40B4-BE49-F238E27FC236}">
                <a16:creationId xmlns:a16="http://schemas.microsoft.com/office/drawing/2014/main" id="{EB0B64AB-7743-4CD9-95CE-099DDAAB19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58" t="14411" r="1" b="16290"/>
          <a:stretch/>
        </p:blipFill>
        <p:spPr bwMode="auto">
          <a:xfrm>
            <a:off x="5939429" y="4336470"/>
            <a:ext cx="2706438" cy="1875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t the Feet of an Ancient Master | Ancient tree, Beautiful tree, Meditation">
            <a:extLst>
              <a:ext uri="{FF2B5EF4-FFF2-40B4-BE49-F238E27FC236}">
                <a16:creationId xmlns:a16="http://schemas.microsoft.com/office/drawing/2014/main" id="{0A463F96-A50F-45FA-A11D-7896DD513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791" y="4373084"/>
            <a:ext cx="2976764" cy="184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54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p:txBody>
          <a:bodyPr/>
          <a:lstStyle/>
          <a:p>
            <a:r>
              <a:rPr lang="en-US" sz="2800" dirty="0"/>
              <a:t>Trees provide natural fun and relaxation…</a:t>
            </a:r>
          </a:p>
        </p:txBody>
      </p:sp>
      <p:pic>
        <p:nvPicPr>
          <p:cNvPr id="18" name="Picture 14" descr="Poetry for Mindfulness – I go among trees and sit still….. | let's talk!">
            <a:extLst>
              <a:ext uri="{FF2B5EF4-FFF2-40B4-BE49-F238E27FC236}">
                <a16:creationId xmlns:a16="http://schemas.microsoft.com/office/drawing/2014/main" id="{01261A7D-846D-47D9-AB38-F82AB05C6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77" y="3900667"/>
            <a:ext cx="4054561" cy="2673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77AAC65-5B21-4536-9AD2-ADB4A6184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568" y="1137974"/>
            <a:ext cx="4015698" cy="2572557"/>
          </a:xfrm>
          <a:prstGeom prst="rect">
            <a:avLst/>
          </a:prstGeom>
          <a:ln w="12700">
            <a:solidFill>
              <a:schemeClr val="accent1"/>
            </a:solidFill>
          </a:ln>
        </p:spPr>
      </p:pic>
      <p:sp>
        <p:nvSpPr>
          <p:cNvPr id="11" name="Rectangle 10">
            <a:extLst>
              <a:ext uri="{FF2B5EF4-FFF2-40B4-BE49-F238E27FC236}">
                <a16:creationId xmlns:a16="http://schemas.microsoft.com/office/drawing/2014/main" id="{5FBAA5E3-FD3B-44A5-8ABB-DE553BA2E76C}"/>
              </a:ext>
            </a:extLst>
          </p:cNvPr>
          <p:cNvSpPr/>
          <p:nvPr/>
        </p:nvSpPr>
        <p:spPr>
          <a:xfrm>
            <a:off x="517439" y="1473254"/>
            <a:ext cx="4054561" cy="4247317"/>
          </a:xfrm>
          <a:prstGeom prst="rect">
            <a:avLst/>
          </a:prstGeom>
        </p:spPr>
        <p:txBody>
          <a:bodyPr wrap="square">
            <a:spAutoFit/>
          </a:bodyPr>
          <a:lstStyle/>
          <a:p>
            <a:r>
              <a:rPr lang="en-US" dirty="0">
                <a:solidFill>
                  <a:schemeClr val="bg1">
                    <a:lumMod val="50000"/>
                  </a:schemeClr>
                </a:solidFill>
              </a:rPr>
              <a:t>#8. What is your favorite place — or your favorite way — to spend time in nature or among the trees?</a:t>
            </a:r>
          </a:p>
          <a:p>
            <a:endParaRPr lang="en-US" dirty="0">
              <a:solidFill>
                <a:schemeClr val="bg1">
                  <a:lumMod val="50000"/>
                </a:schemeClr>
              </a:solidFill>
            </a:endParaRPr>
          </a:p>
          <a:p>
            <a:r>
              <a:rPr lang="en-US" dirty="0">
                <a:solidFill>
                  <a:schemeClr val="bg1">
                    <a:lumMod val="50000"/>
                  </a:schemeClr>
                </a:solidFill>
              </a:rPr>
              <a:t>#9. What is your favorite part of your body?</a:t>
            </a:r>
          </a:p>
          <a:p>
            <a:endParaRPr lang="en-US" dirty="0">
              <a:solidFill>
                <a:schemeClr val="bg1">
                  <a:lumMod val="50000"/>
                </a:schemeClr>
              </a:solidFill>
            </a:endParaRPr>
          </a:p>
          <a:p>
            <a:r>
              <a:rPr lang="en-US" dirty="0">
                <a:solidFill>
                  <a:schemeClr val="bg1">
                    <a:lumMod val="50000"/>
                  </a:schemeClr>
                </a:solidFill>
              </a:rPr>
              <a:t>#10. Write down three words to describe what you love about those parts of your body and what they allow you to do.</a:t>
            </a:r>
          </a:p>
          <a:p>
            <a:endParaRPr lang="en-US" dirty="0">
              <a:solidFill>
                <a:schemeClr val="bg1">
                  <a:lumMod val="50000"/>
                </a:schemeClr>
              </a:solidFill>
            </a:endParaRPr>
          </a:p>
          <a:p>
            <a:r>
              <a:rPr lang="en-US" dirty="0">
                <a:solidFill>
                  <a:schemeClr val="bg1">
                    <a:lumMod val="50000"/>
                  </a:schemeClr>
                </a:solidFill>
              </a:rPr>
              <a:t>#11. What are your favorite characteristics or parts of your personality?</a:t>
            </a:r>
          </a:p>
        </p:txBody>
      </p:sp>
    </p:spTree>
    <p:extLst>
      <p:ext uri="{BB962C8B-B14F-4D97-AF65-F5344CB8AC3E}">
        <p14:creationId xmlns:p14="http://schemas.microsoft.com/office/powerpoint/2010/main" val="2938529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1A69EA-E94D-49B9-B36A-989765A8F660}"/>
              </a:ext>
            </a:extLst>
          </p:cNvPr>
          <p:cNvSpPr>
            <a:spLocks noGrp="1"/>
          </p:cNvSpPr>
          <p:nvPr>
            <p:ph type="subTitle" idx="1"/>
          </p:nvPr>
        </p:nvSpPr>
        <p:spPr/>
        <p:txBody>
          <a:bodyPr/>
          <a:lstStyle/>
          <a:p>
            <a:endParaRPr lang="en-US" dirty="0"/>
          </a:p>
        </p:txBody>
      </p:sp>
      <p:sp>
        <p:nvSpPr>
          <p:cNvPr id="7" name="Rectangle 6">
            <a:extLst>
              <a:ext uri="{FF2B5EF4-FFF2-40B4-BE49-F238E27FC236}">
                <a16:creationId xmlns:a16="http://schemas.microsoft.com/office/drawing/2014/main" id="{F3C73863-E2B8-4D14-9EC1-72509E92169B}"/>
              </a:ext>
            </a:extLst>
          </p:cNvPr>
          <p:cNvSpPr/>
          <p:nvPr/>
        </p:nvSpPr>
        <p:spPr>
          <a:xfrm>
            <a:off x="0" y="254000"/>
            <a:ext cx="9144000" cy="3739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a:extLst>
              <a:ext uri="{FF2B5EF4-FFF2-40B4-BE49-F238E27FC236}">
                <a16:creationId xmlns:a16="http://schemas.microsoft.com/office/drawing/2014/main" id="{2D40CC44-99A6-470E-B075-6ED521F250F6}"/>
              </a:ext>
            </a:extLst>
          </p:cNvPr>
          <p:cNvSpPr txBox="1">
            <a:spLocks/>
          </p:cNvSpPr>
          <p:nvPr/>
        </p:nvSpPr>
        <p:spPr>
          <a:xfrm>
            <a:off x="372076" y="2665031"/>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Let’s Reflect!</a:t>
            </a:r>
          </a:p>
        </p:txBody>
      </p:sp>
      <p:sp>
        <p:nvSpPr>
          <p:cNvPr id="10" name="Text Placeholder 4">
            <a:extLst>
              <a:ext uri="{FF2B5EF4-FFF2-40B4-BE49-F238E27FC236}">
                <a16:creationId xmlns:a16="http://schemas.microsoft.com/office/drawing/2014/main" id="{3CB7E827-115A-4B69-959C-354C5671137F}"/>
              </a:ext>
            </a:extLst>
          </p:cNvPr>
          <p:cNvSpPr txBox="1">
            <a:spLocks/>
          </p:cNvSpPr>
          <p:nvPr/>
        </p:nvSpPr>
        <p:spPr>
          <a:xfrm>
            <a:off x="1490963" y="3142282"/>
            <a:ext cx="6162074"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Discovering our own unique Tree/Self Metaphor</a:t>
            </a:r>
          </a:p>
        </p:txBody>
      </p:sp>
    </p:spTree>
    <p:extLst>
      <p:ext uri="{BB962C8B-B14F-4D97-AF65-F5344CB8AC3E}">
        <p14:creationId xmlns:p14="http://schemas.microsoft.com/office/powerpoint/2010/main" val="1180144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74B4C-E4CB-4DC0-86DA-5BC4B150AD08}"/>
              </a:ext>
            </a:extLst>
          </p:cNvPr>
          <p:cNvPicPr>
            <a:picLocks noChangeAspect="1"/>
          </p:cNvPicPr>
          <p:nvPr/>
        </p:nvPicPr>
        <p:blipFill>
          <a:blip r:embed="rId2"/>
          <a:stretch>
            <a:fillRect/>
          </a:stretch>
        </p:blipFill>
        <p:spPr>
          <a:xfrm>
            <a:off x="166750" y="1339940"/>
            <a:ext cx="8605173" cy="2708444"/>
          </a:xfrm>
          <a:prstGeom prst="rect">
            <a:avLst/>
          </a:prstGeom>
        </p:spPr>
      </p:pic>
      <p:sp>
        <p:nvSpPr>
          <p:cNvPr id="5" name="Text Placeholder 4">
            <a:extLst>
              <a:ext uri="{FF2B5EF4-FFF2-40B4-BE49-F238E27FC236}">
                <a16:creationId xmlns:a16="http://schemas.microsoft.com/office/drawing/2014/main" id="{9254ACCA-7797-45D5-B4FA-630133A589BB}"/>
              </a:ext>
            </a:extLst>
          </p:cNvPr>
          <p:cNvSpPr>
            <a:spLocks noGrp="1"/>
          </p:cNvSpPr>
          <p:nvPr>
            <p:ph type="body" sz="quarter" idx="14"/>
          </p:nvPr>
        </p:nvSpPr>
        <p:spPr>
          <a:xfrm>
            <a:off x="372076" y="4805044"/>
            <a:ext cx="8399848" cy="1082348"/>
          </a:xfrm>
        </p:spPr>
        <p:txBody>
          <a:bodyPr/>
          <a:lstStyle/>
          <a:p>
            <a:pPr>
              <a:lnSpc>
                <a:spcPct val="100000"/>
              </a:lnSpc>
            </a:pPr>
            <a:r>
              <a:rPr lang="en-US" sz="1400" dirty="0"/>
              <a:t>If you filled in multiple statements, review them and circle the one that you like best. It should be the one that makes you feel powerful, confident and inspired when you read it. </a:t>
            </a:r>
          </a:p>
          <a:p>
            <a:pPr>
              <a:lnSpc>
                <a:spcPct val="100000"/>
              </a:lnSpc>
            </a:pPr>
            <a:r>
              <a:rPr lang="en-US" sz="1400" dirty="0"/>
              <a:t>The above statement can now serve as your artist statement. Use this phrase, along with all of your responses on the worksheet, to inspire your </a:t>
            </a:r>
            <a:r>
              <a:rPr lang="en-US" sz="1400" i="1" dirty="0"/>
              <a:t>Love Your Tree </a:t>
            </a:r>
            <a:r>
              <a:rPr lang="en-US" sz="1400" dirty="0"/>
              <a:t>creative submission.</a:t>
            </a:r>
            <a:endParaRPr lang="en-US" dirty="0"/>
          </a:p>
        </p:txBody>
      </p:sp>
    </p:spTree>
    <p:extLst>
      <p:ext uri="{BB962C8B-B14F-4D97-AF65-F5344CB8AC3E}">
        <p14:creationId xmlns:p14="http://schemas.microsoft.com/office/powerpoint/2010/main" val="4216973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1A69EA-E94D-49B9-B36A-989765A8F660}"/>
              </a:ext>
            </a:extLst>
          </p:cNvPr>
          <p:cNvSpPr>
            <a:spLocks noGrp="1"/>
          </p:cNvSpPr>
          <p:nvPr>
            <p:ph type="subTitle" idx="1"/>
          </p:nvPr>
        </p:nvSpPr>
        <p:spPr/>
        <p:txBody>
          <a:bodyPr/>
          <a:lstStyle/>
          <a:p>
            <a:endParaRPr lang="en-US" dirty="0"/>
          </a:p>
        </p:txBody>
      </p:sp>
      <p:sp>
        <p:nvSpPr>
          <p:cNvPr id="7" name="Rectangle 6">
            <a:extLst>
              <a:ext uri="{FF2B5EF4-FFF2-40B4-BE49-F238E27FC236}">
                <a16:creationId xmlns:a16="http://schemas.microsoft.com/office/drawing/2014/main" id="{F3C73863-E2B8-4D14-9EC1-72509E92169B}"/>
              </a:ext>
            </a:extLst>
          </p:cNvPr>
          <p:cNvSpPr/>
          <p:nvPr/>
        </p:nvSpPr>
        <p:spPr>
          <a:xfrm>
            <a:off x="0" y="1600199"/>
            <a:ext cx="9144000" cy="248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a:extLst>
              <a:ext uri="{FF2B5EF4-FFF2-40B4-BE49-F238E27FC236}">
                <a16:creationId xmlns:a16="http://schemas.microsoft.com/office/drawing/2014/main" id="{2D40CC44-99A6-470E-B075-6ED521F250F6}"/>
              </a:ext>
            </a:extLst>
          </p:cNvPr>
          <p:cNvSpPr txBox="1">
            <a:spLocks/>
          </p:cNvSpPr>
          <p:nvPr/>
        </p:nvSpPr>
        <p:spPr>
          <a:xfrm>
            <a:off x="372076" y="2665031"/>
            <a:ext cx="8399848" cy="590931"/>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algn="ctr">
              <a:defRPr/>
            </a:pPr>
            <a:r>
              <a:rPr lang="en-US" sz="3600" dirty="0">
                <a:solidFill>
                  <a:srgbClr val="007580"/>
                </a:solidFill>
                <a:latin typeface="Arial"/>
                <a:cs typeface="Arial"/>
              </a:rPr>
              <a:t>Creative Brainstorm</a:t>
            </a:r>
            <a:r>
              <a:rPr kumimoji="0" lang="en-US" sz="3600" b="1" i="0" u="none" strike="noStrike" kern="1200" cap="none" spc="200" normalizeH="0" baseline="0" noProof="0" dirty="0">
                <a:ln>
                  <a:noFill/>
                </a:ln>
                <a:solidFill>
                  <a:srgbClr val="007580"/>
                </a:solidFill>
                <a:effectLst/>
                <a:uLnTx/>
                <a:uFillTx/>
                <a:latin typeface="Arial"/>
                <a:cs typeface="Arial"/>
              </a:rPr>
              <a:t>!</a:t>
            </a:r>
          </a:p>
        </p:txBody>
      </p:sp>
      <p:sp>
        <p:nvSpPr>
          <p:cNvPr id="10" name="Text Placeholder 4">
            <a:extLst>
              <a:ext uri="{FF2B5EF4-FFF2-40B4-BE49-F238E27FC236}">
                <a16:creationId xmlns:a16="http://schemas.microsoft.com/office/drawing/2014/main" id="{3CB7E827-115A-4B69-959C-354C5671137F}"/>
              </a:ext>
            </a:extLst>
          </p:cNvPr>
          <p:cNvSpPr txBox="1">
            <a:spLocks/>
          </p:cNvSpPr>
          <p:nvPr/>
        </p:nvSpPr>
        <p:spPr>
          <a:xfrm>
            <a:off x="2346926" y="3256701"/>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Let’s Get Creative…</a:t>
            </a:r>
          </a:p>
        </p:txBody>
      </p:sp>
    </p:spTree>
    <p:extLst>
      <p:ext uri="{BB962C8B-B14F-4D97-AF65-F5344CB8AC3E}">
        <p14:creationId xmlns:p14="http://schemas.microsoft.com/office/powerpoint/2010/main" val="2911743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AE69DF-549F-4206-A436-AF176CE20DFB}"/>
              </a:ext>
            </a:extLst>
          </p:cNvPr>
          <p:cNvSpPr>
            <a:spLocks noGrp="1"/>
          </p:cNvSpPr>
          <p:nvPr>
            <p:ph type="body" sz="quarter" idx="10"/>
          </p:nvPr>
        </p:nvSpPr>
        <p:spPr>
          <a:xfrm>
            <a:off x="439352" y="1563979"/>
            <a:ext cx="4424748" cy="341632"/>
          </a:xfrm>
        </p:spPr>
        <p:txBody>
          <a:bodyPr/>
          <a:lstStyle/>
          <a:p>
            <a:r>
              <a:rPr lang="en-US" dirty="0"/>
              <a:t>Step 1: Quickly sketch your favorite kind of tree  </a:t>
            </a:r>
          </a:p>
        </p:txBody>
      </p:sp>
      <p:sp>
        <p:nvSpPr>
          <p:cNvPr id="2" name="Title 1">
            <a:extLst>
              <a:ext uri="{FF2B5EF4-FFF2-40B4-BE49-F238E27FC236}">
                <a16:creationId xmlns:a16="http://schemas.microsoft.com/office/drawing/2014/main" id="{38BE12EE-1C67-4B0F-A902-5CBDB58C62A4}"/>
              </a:ext>
            </a:extLst>
          </p:cNvPr>
          <p:cNvSpPr>
            <a:spLocks noGrp="1"/>
          </p:cNvSpPr>
          <p:nvPr>
            <p:ph type="title"/>
          </p:nvPr>
        </p:nvSpPr>
        <p:spPr/>
        <p:txBody>
          <a:bodyPr/>
          <a:lstStyle/>
          <a:p>
            <a:r>
              <a:rPr lang="en-US" dirty="0"/>
              <a:t>Sketching Prompts</a:t>
            </a:r>
          </a:p>
        </p:txBody>
      </p:sp>
      <p:pic>
        <p:nvPicPr>
          <p:cNvPr id="6" name="Picture 5" descr="A close up of a logo&#10;&#10;Description automatically generated">
            <a:extLst>
              <a:ext uri="{FF2B5EF4-FFF2-40B4-BE49-F238E27FC236}">
                <a16:creationId xmlns:a16="http://schemas.microsoft.com/office/drawing/2014/main" id="{E6F32AE6-5A39-4A6A-991D-EB602375534D}"/>
              </a:ext>
            </a:extLst>
          </p:cNvPr>
          <p:cNvPicPr>
            <a:picLocks noChangeAspect="1"/>
          </p:cNvPicPr>
          <p:nvPr/>
        </p:nvPicPr>
        <p:blipFill rotWithShape="1">
          <a:blip r:embed="rId3"/>
          <a:srcRect l="1165" t="-2582" r="-1162" b="455"/>
          <a:stretch/>
        </p:blipFill>
        <p:spPr>
          <a:xfrm>
            <a:off x="5090783" y="1230614"/>
            <a:ext cx="3715122" cy="5162288"/>
          </a:xfrm>
          <a:prstGeom prst="rect">
            <a:avLst/>
          </a:prstGeom>
          <a:noFill/>
        </p:spPr>
      </p:pic>
      <p:sp>
        <p:nvSpPr>
          <p:cNvPr id="7" name="TextBox 6">
            <a:extLst>
              <a:ext uri="{FF2B5EF4-FFF2-40B4-BE49-F238E27FC236}">
                <a16:creationId xmlns:a16="http://schemas.microsoft.com/office/drawing/2014/main" id="{1040776B-82E2-4752-BBC9-163F19E80A86}"/>
              </a:ext>
            </a:extLst>
          </p:cNvPr>
          <p:cNvSpPr txBox="1"/>
          <p:nvPr/>
        </p:nvSpPr>
        <p:spPr>
          <a:xfrm rot="16200000">
            <a:off x="2920405" y="4034704"/>
            <a:ext cx="3887391" cy="69389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chor="b">
            <a:normAutofit/>
          </a:bodyPr>
          <a:lstStyle/>
          <a:p>
            <a:pPr defTabSz="685800">
              <a:lnSpc>
                <a:spcPct val="90000"/>
              </a:lnSpc>
              <a:spcBef>
                <a:spcPts val="750"/>
              </a:spcBef>
              <a:spcAft>
                <a:spcPts val="200"/>
              </a:spcAft>
              <a:defRPr/>
            </a:pPr>
            <a:r>
              <a:rPr lang="en-US" sz="1100" kern="1200" dirty="0">
                <a:solidFill>
                  <a:schemeClr val="accent2"/>
                </a:solidFill>
                <a:latin typeface="Arial" panose="020B0604020202020204" pitchFamily="34" charset="0"/>
                <a:ea typeface="+mn-ea"/>
                <a:cs typeface="Arial" panose="020B0604020202020204" pitchFamily="34" charset="0"/>
              </a:rPr>
              <a:t>Artwork by: Anna </a:t>
            </a:r>
            <a:r>
              <a:rPr lang="en-US" sz="1100" kern="1200" dirty="0" err="1">
                <a:solidFill>
                  <a:schemeClr val="accent2"/>
                </a:solidFill>
                <a:latin typeface="Arial" panose="020B0604020202020204" pitchFamily="34" charset="0"/>
                <a:ea typeface="+mn-ea"/>
                <a:cs typeface="Arial" panose="020B0604020202020204" pitchFamily="34" charset="0"/>
              </a:rPr>
              <a:t>Karwacki</a:t>
            </a:r>
            <a:r>
              <a:rPr lang="en-US" sz="1100" kern="1200" dirty="0">
                <a:solidFill>
                  <a:schemeClr val="accent2"/>
                </a:solidFill>
                <a:latin typeface="Arial" panose="020B0604020202020204" pitchFamily="34" charset="0"/>
                <a:ea typeface="+mn-ea"/>
                <a:cs typeface="Arial" panose="020B0604020202020204" pitchFamily="34" charset="0"/>
              </a:rPr>
              <a:t>, 2014</a:t>
            </a:r>
            <a:br>
              <a:rPr lang="en-US" sz="1100" kern="1200" dirty="0">
                <a:solidFill>
                  <a:schemeClr val="accent2"/>
                </a:solidFill>
                <a:latin typeface="Arial" panose="020B0604020202020204" pitchFamily="34" charset="0"/>
                <a:ea typeface="+mn-ea"/>
                <a:cs typeface="Arial" panose="020B0604020202020204" pitchFamily="34" charset="0"/>
              </a:rPr>
            </a:br>
            <a:endParaRPr lang="en-US" sz="1100" kern="1200" dirty="0">
              <a:solidFill>
                <a:schemeClr val="accent2"/>
              </a:solidFill>
              <a:latin typeface="Arial" panose="020B0604020202020204" pitchFamily="34" charset="0"/>
              <a:ea typeface="+mn-ea"/>
              <a:cs typeface="Arial" panose="020B0604020202020204" pitchFamily="34" charset="0"/>
            </a:endParaRPr>
          </a:p>
        </p:txBody>
      </p:sp>
      <p:pic>
        <p:nvPicPr>
          <p:cNvPr id="8" name="Picture 5">
            <a:extLst>
              <a:ext uri="{FF2B5EF4-FFF2-40B4-BE49-F238E27FC236}">
                <a16:creationId xmlns:a16="http://schemas.microsoft.com/office/drawing/2014/main" id="{6FB87A16-7FA2-4010-AC0C-226C9B856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863" r="-1" b="4546"/>
          <a:stretch/>
        </p:blipFill>
        <p:spPr bwMode="auto">
          <a:xfrm>
            <a:off x="1123790" y="2592493"/>
            <a:ext cx="2525052" cy="3230074"/>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140132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AE69DF-549F-4206-A436-AF176CE20DFB}"/>
              </a:ext>
            </a:extLst>
          </p:cNvPr>
          <p:cNvSpPr>
            <a:spLocks noGrp="1"/>
          </p:cNvSpPr>
          <p:nvPr>
            <p:ph type="body" sz="quarter" idx="10"/>
          </p:nvPr>
        </p:nvSpPr>
        <p:spPr>
          <a:xfrm>
            <a:off x="439352" y="1563979"/>
            <a:ext cx="4424748" cy="341632"/>
          </a:xfrm>
        </p:spPr>
        <p:txBody>
          <a:bodyPr/>
          <a:lstStyle/>
          <a:p>
            <a:r>
              <a:rPr lang="en-US" dirty="0"/>
              <a:t>Step 2: Quickly sketch yourself!</a:t>
            </a:r>
          </a:p>
        </p:txBody>
      </p:sp>
      <p:sp>
        <p:nvSpPr>
          <p:cNvPr id="2" name="Title 1">
            <a:extLst>
              <a:ext uri="{FF2B5EF4-FFF2-40B4-BE49-F238E27FC236}">
                <a16:creationId xmlns:a16="http://schemas.microsoft.com/office/drawing/2014/main" id="{38BE12EE-1C67-4B0F-A902-5CBDB58C62A4}"/>
              </a:ext>
            </a:extLst>
          </p:cNvPr>
          <p:cNvSpPr>
            <a:spLocks noGrp="1"/>
          </p:cNvSpPr>
          <p:nvPr>
            <p:ph type="title"/>
          </p:nvPr>
        </p:nvSpPr>
        <p:spPr/>
        <p:txBody>
          <a:bodyPr/>
          <a:lstStyle/>
          <a:p>
            <a:r>
              <a:rPr lang="en-US" dirty="0"/>
              <a:t>Sketching Prompts</a:t>
            </a:r>
          </a:p>
        </p:txBody>
      </p:sp>
      <p:sp>
        <p:nvSpPr>
          <p:cNvPr id="7" name="TextBox 6">
            <a:extLst>
              <a:ext uri="{FF2B5EF4-FFF2-40B4-BE49-F238E27FC236}">
                <a16:creationId xmlns:a16="http://schemas.microsoft.com/office/drawing/2014/main" id="{1040776B-82E2-4752-BBC9-163F19E80A86}"/>
              </a:ext>
            </a:extLst>
          </p:cNvPr>
          <p:cNvSpPr txBox="1"/>
          <p:nvPr/>
        </p:nvSpPr>
        <p:spPr>
          <a:xfrm rot="16200000">
            <a:off x="3191134" y="3639285"/>
            <a:ext cx="3887391" cy="69389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chor="b">
            <a:normAutofit/>
          </a:bodyPr>
          <a:lstStyle/>
          <a:p>
            <a:pPr defTabSz="685800">
              <a:lnSpc>
                <a:spcPct val="90000"/>
              </a:lnSpc>
              <a:spcBef>
                <a:spcPts val="750"/>
              </a:spcBef>
              <a:spcAft>
                <a:spcPts val="200"/>
              </a:spcAft>
              <a:defRPr/>
            </a:pPr>
            <a:r>
              <a:rPr lang="en-US" sz="1100" kern="1200" dirty="0">
                <a:solidFill>
                  <a:schemeClr val="accent2"/>
                </a:solidFill>
                <a:latin typeface="Arial" panose="020B0604020202020204" pitchFamily="34" charset="0"/>
                <a:ea typeface="+mn-ea"/>
                <a:cs typeface="Arial" panose="020B0604020202020204" pitchFamily="34" charset="0"/>
              </a:rPr>
              <a:t>Artwork by: Ayana Owens, 2009</a:t>
            </a:r>
            <a:br>
              <a:rPr lang="en-US" sz="1100" kern="1200" dirty="0">
                <a:solidFill>
                  <a:schemeClr val="accent2"/>
                </a:solidFill>
                <a:latin typeface="Arial" panose="020B0604020202020204" pitchFamily="34" charset="0"/>
                <a:ea typeface="+mn-ea"/>
                <a:cs typeface="Arial" panose="020B0604020202020204" pitchFamily="34" charset="0"/>
              </a:rPr>
            </a:br>
            <a:endParaRPr lang="en-US" sz="1100" kern="1200" dirty="0">
              <a:solidFill>
                <a:schemeClr val="accent2"/>
              </a:solidFill>
              <a:latin typeface="Arial" panose="020B0604020202020204" pitchFamily="34" charset="0"/>
              <a:ea typeface="+mn-ea"/>
              <a:cs typeface="Arial" panose="020B0604020202020204" pitchFamily="34" charset="0"/>
            </a:endParaRPr>
          </a:p>
        </p:txBody>
      </p:sp>
      <p:pic>
        <p:nvPicPr>
          <p:cNvPr id="9" name="Picture 3">
            <a:extLst>
              <a:ext uri="{FF2B5EF4-FFF2-40B4-BE49-F238E27FC236}">
                <a16:creationId xmlns:a16="http://schemas.microsoft.com/office/drawing/2014/main" id="{FE75A7C2-1299-4F06-8D51-9FA3A02B0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85" r="-4" b="1090"/>
          <a:stretch/>
        </p:blipFill>
        <p:spPr bwMode="auto">
          <a:xfrm>
            <a:off x="1198419" y="2485498"/>
            <a:ext cx="2403700" cy="3257042"/>
          </a:xfrm>
          <a:prstGeom prst="rect">
            <a:avLst/>
          </a:prstGeom>
          <a:solidFill>
            <a:srgbClr val="FFFFFF"/>
          </a:solidFill>
          <a:ln w="9525">
            <a:solidFill>
              <a:srgbClr val="000000"/>
            </a:solidFill>
            <a:miter lim="800000"/>
            <a:headEnd/>
            <a:tailEnd/>
          </a:ln>
          <a:effectLst/>
        </p:spPr>
      </p:pic>
      <p:pic>
        <p:nvPicPr>
          <p:cNvPr id="10" name="Picture 9" descr="A close up of an animal&#10;&#10;Description automatically generated">
            <a:extLst>
              <a:ext uri="{FF2B5EF4-FFF2-40B4-BE49-F238E27FC236}">
                <a16:creationId xmlns:a16="http://schemas.microsoft.com/office/drawing/2014/main" id="{6EF73510-7B19-4257-A7D8-07C558FF54C5}"/>
              </a:ext>
            </a:extLst>
          </p:cNvPr>
          <p:cNvPicPr>
            <a:picLocks noChangeAspect="1"/>
          </p:cNvPicPr>
          <p:nvPr/>
        </p:nvPicPr>
        <p:blipFill rotWithShape="1">
          <a:blip r:embed="rId4"/>
          <a:srcRect l="1751" t="2498" r="3387" b="2426"/>
          <a:stretch/>
        </p:blipFill>
        <p:spPr>
          <a:xfrm>
            <a:off x="5310307" y="1484792"/>
            <a:ext cx="3528893" cy="4445134"/>
          </a:xfrm>
          <a:prstGeom prst="rect">
            <a:avLst/>
          </a:prstGeom>
          <a:noFill/>
          <a:effectLst/>
        </p:spPr>
      </p:pic>
    </p:spTree>
    <p:extLst>
      <p:ext uri="{BB962C8B-B14F-4D97-AF65-F5344CB8AC3E}">
        <p14:creationId xmlns:p14="http://schemas.microsoft.com/office/powerpoint/2010/main" val="11651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0ECD87E-0CBF-43E6-9968-8382F4544C50}"/>
              </a:ext>
            </a:extLst>
          </p:cNvPr>
          <p:cNvSpPr>
            <a:spLocks noGrp="1"/>
          </p:cNvSpPr>
          <p:nvPr>
            <p:ph type="body" sz="quarter" idx="10"/>
          </p:nvPr>
        </p:nvSpPr>
        <p:spPr>
          <a:xfrm>
            <a:off x="439352" y="1423492"/>
            <a:ext cx="8399848" cy="719171"/>
          </a:xfrm>
        </p:spPr>
        <p:txBody>
          <a:bodyPr/>
          <a:lstStyle/>
          <a:p>
            <a:r>
              <a:rPr lang="en-US" dirty="0"/>
              <a:t>Step 3: Combine the 2 images to help visualize the tree/self metaphor </a:t>
            </a:r>
          </a:p>
          <a:p>
            <a:r>
              <a:rPr lang="en-US" dirty="0"/>
              <a:t>Do this on a separate sheet of paper. </a:t>
            </a:r>
          </a:p>
        </p:txBody>
      </p:sp>
      <p:sp>
        <p:nvSpPr>
          <p:cNvPr id="4" name="Title 3">
            <a:extLst>
              <a:ext uri="{FF2B5EF4-FFF2-40B4-BE49-F238E27FC236}">
                <a16:creationId xmlns:a16="http://schemas.microsoft.com/office/drawing/2014/main" id="{37121069-FF27-4536-A094-E0BEE9D0F713}"/>
              </a:ext>
            </a:extLst>
          </p:cNvPr>
          <p:cNvSpPr>
            <a:spLocks noGrp="1"/>
          </p:cNvSpPr>
          <p:nvPr>
            <p:ph type="title"/>
          </p:nvPr>
        </p:nvSpPr>
        <p:spPr>
          <a:xfrm>
            <a:off x="439352" y="993540"/>
            <a:ext cx="8399848" cy="369332"/>
          </a:xfrm>
        </p:spPr>
        <p:txBody>
          <a:bodyPr/>
          <a:lstStyle/>
          <a:p>
            <a:r>
              <a:rPr lang="en-US" dirty="0"/>
              <a:t>Sketching Prompt</a:t>
            </a:r>
          </a:p>
        </p:txBody>
      </p:sp>
      <p:pic>
        <p:nvPicPr>
          <p:cNvPr id="1026" name="Picture 2">
            <a:extLst>
              <a:ext uri="{FF2B5EF4-FFF2-40B4-BE49-F238E27FC236}">
                <a16:creationId xmlns:a16="http://schemas.microsoft.com/office/drawing/2014/main" id="{0CBBCF51-86F9-41DA-9978-B819BF73A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386" y="2436806"/>
            <a:ext cx="2812001" cy="369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05DE4B8-001E-49F6-8E97-635822FADCBD}"/>
              </a:ext>
            </a:extLst>
          </p:cNvPr>
          <p:cNvSpPr/>
          <p:nvPr/>
        </p:nvSpPr>
        <p:spPr>
          <a:xfrm>
            <a:off x="5181093" y="6132422"/>
            <a:ext cx="3749040" cy="623248"/>
          </a:xfrm>
          <a:prstGeom prst="rect">
            <a:avLst/>
          </a:prstGeom>
          <a:noFill/>
        </p:spPr>
        <p:txBody>
          <a:bodyPr wrap="square" lIns="68580" tIns="34290" rIns="68580" bIns="34290">
            <a:spAutoFit/>
          </a:bodyPr>
          <a:lstStyle/>
          <a:p>
            <a:pPr algn="ctr"/>
            <a:r>
              <a:rPr lang="en-US" dirty="0">
                <a:ln w="0"/>
                <a:solidFill>
                  <a:schemeClr val="bg1">
                    <a:lumMod val="50000"/>
                  </a:schemeClr>
                </a:solidFill>
              </a:rPr>
              <a:t>Like a tree, I am comforting to those around me.</a:t>
            </a:r>
          </a:p>
        </p:txBody>
      </p:sp>
      <p:grpSp>
        <p:nvGrpSpPr>
          <p:cNvPr id="8" name="Group 7">
            <a:extLst>
              <a:ext uri="{FF2B5EF4-FFF2-40B4-BE49-F238E27FC236}">
                <a16:creationId xmlns:a16="http://schemas.microsoft.com/office/drawing/2014/main" id="{C6CF5A95-D726-4254-89C7-0E57B047C1CB}"/>
              </a:ext>
            </a:extLst>
          </p:cNvPr>
          <p:cNvGrpSpPr/>
          <p:nvPr/>
        </p:nvGrpSpPr>
        <p:grpSpPr>
          <a:xfrm>
            <a:off x="451659" y="4450080"/>
            <a:ext cx="5079727" cy="2114831"/>
            <a:chOff x="451659" y="4200003"/>
            <a:chExt cx="4477199" cy="2286917"/>
          </a:xfrm>
        </p:grpSpPr>
        <p:pic>
          <p:nvPicPr>
            <p:cNvPr id="1027" name="Picture 3">
              <a:extLst>
                <a:ext uri="{FF2B5EF4-FFF2-40B4-BE49-F238E27FC236}">
                  <a16:creationId xmlns:a16="http://schemas.microsoft.com/office/drawing/2014/main" id="{0535339D-BF1E-4181-8F78-A03CDA2FE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6"/>
            <a:stretch/>
          </p:blipFill>
          <p:spPr bwMode="auto">
            <a:xfrm>
              <a:off x="2722482" y="4298884"/>
              <a:ext cx="1679981" cy="21880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E3754E2-DA34-411A-B377-815413F050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48"/>
            <a:stretch/>
          </p:blipFill>
          <p:spPr bwMode="auto">
            <a:xfrm>
              <a:off x="451659" y="4200003"/>
              <a:ext cx="1679981" cy="21880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ross 5">
              <a:extLst>
                <a:ext uri="{FF2B5EF4-FFF2-40B4-BE49-F238E27FC236}">
                  <a16:creationId xmlns:a16="http://schemas.microsoft.com/office/drawing/2014/main" id="{46CE9B50-CDC8-4838-BC9C-D02091C1AC74}"/>
                </a:ext>
              </a:extLst>
            </p:cNvPr>
            <p:cNvSpPr/>
            <p:nvPr/>
          </p:nvSpPr>
          <p:spPr>
            <a:xfrm>
              <a:off x="2206613" y="4457082"/>
              <a:ext cx="432581" cy="435051"/>
            </a:xfrm>
            <a:prstGeom prst="plus">
              <a:avLst>
                <a:gd name="adj" fmla="val 39563"/>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latin typeface="Arial"/>
                <a:ea typeface="Arial"/>
                <a:cs typeface="Arial"/>
                <a:sym typeface="Arial"/>
              </a:endParaRPr>
            </a:p>
          </p:txBody>
        </p:sp>
        <p:sp>
          <p:nvSpPr>
            <p:cNvPr id="7" name="Equals 6">
              <a:extLst>
                <a:ext uri="{FF2B5EF4-FFF2-40B4-BE49-F238E27FC236}">
                  <a16:creationId xmlns:a16="http://schemas.microsoft.com/office/drawing/2014/main" id="{CF798D53-E2B6-45C7-8DE1-4FB375AC3962}"/>
                </a:ext>
              </a:extLst>
            </p:cNvPr>
            <p:cNvSpPr/>
            <p:nvPr/>
          </p:nvSpPr>
          <p:spPr>
            <a:xfrm>
              <a:off x="4441955" y="4467385"/>
              <a:ext cx="486903" cy="467198"/>
            </a:xfrm>
            <a:prstGeom prst="mathEqual">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latin typeface="Arial"/>
                <a:ea typeface="Arial"/>
                <a:cs typeface="Arial"/>
                <a:sym typeface="Arial"/>
              </a:endParaRPr>
            </a:p>
          </p:txBody>
        </p:sp>
      </p:grpSp>
      <p:sp>
        <p:nvSpPr>
          <p:cNvPr id="14" name="Text Placeholder 10">
            <a:extLst>
              <a:ext uri="{FF2B5EF4-FFF2-40B4-BE49-F238E27FC236}">
                <a16:creationId xmlns:a16="http://schemas.microsoft.com/office/drawing/2014/main" id="{9F4FD7B0-9D52-49A2-BE94-1EEEA1054F4B}"/>
              </a:ext>
            </a:extLst>
          </p:cNvPr>
          <p:cNvSpPr>
            <a:spLocks noGrp="1"/>
          </p:cNvSpPr>
          <p:nvPr>
            <p:ph type="body" sz="quarter" idx="14"/>
          </p:nvPr>
        </p:nvSpPr>
        <p:spPr>
          <a:xfrm>
            <a:off x="372076" y="2196625"/>
            <a:ext cx="5159310" cy="992194"/>
          </a:xfrm>
        </p:spPr>
        <p:txBody>
          <a:bodyPr/>
          <a:lstStyle/>
          <a:p>
            <a:pPr marL="285750" indent="-285750">
              <a:lnSpc>
                <a:spcPct val="100000"/>
              </a:lnSpc>
              <a:spcBef>
                <a:spcPts val="0"/>
              </a:spcBef>
              <a:spcAft>
                <a:spcPts val="0"/>
              </a:spcAft>
              <a:buFont typeface="Arial" panose="020B0604020202020204" pitchFamily="34" charset="0"/>
              <a:buChar char="•"/>
            </a:pPr>
            <a:r>
              <a:rPr lang="en-US" dirty="0"/>
              <a:t>Are there any similarities? </a:t>
            </a:r>
          </a:p>
          <a:p>
            <a:pPr marL="285750" indent="-285750">
              <a:lnSpc>
                <a:spcPct val="100000"/>
              </a:lnSpc>
              <a:spcBef>
                <a:spcPts val="0"/>
              </a:spcBef>
              <a:spcAft>
                <a:spcPts val="0"/>
              </a:spcAft>
              <a:buFont typeface="Arial" panose="020B0604020202020204" pitchFamily="34" charset="0"/>
              <a:buChar char="•"/>
            </a:pPr>
            <a:r>
              <a:rPr lang="en-US" dirty="0"/>
              <a:t>How can you combine the two images? </a:t>
            </a:r>
          </a:p>
          <a:p>
            <a:pPr marL="285750" indent="-285750">
              <a:lnSpc>
                <a:spcPct val="100000"/>
              </a:lnSpc>
              <a:spcBef>
                <a:spcPts val="0"/>
              </a:spcBef>
              <a:spcAft>
                <a:spcPts val="0"/>
              </a:spcAft>
              <a:buFont typeface="Arial" panose="020B0604020202020204" pitchFamily="34" charset="0"/>
              <a:buChar char="•"/>
            </a:pPr>
            <a:r>
              <a:rPr lang="en-US" dirty="0"/>
              <a:t>Use the tree elements identified on your worksheets to represent aspects of the body. </a:t>
            </a:r>
          </a:p>
          <a:p>
            <a:pPr marL="285750" indent="-285750">
              <a:lnSpc>
                <a:spcPct val="100000"/>
              </a:lnSpc>
              <a:spcBef>
                <a:spcPts val="0"/>
              </a:spcBef>
              <a:spcAft>
                <a:spcPts val="0"/>
              </a:spcAft>
              <a:buFont typeface="Arial" panose="020B0604020202020204" pitchFamily="34" charset="0"/>
              <a:buChar char="•"/>
            </a:pPr>
            <a:r>
              <a:rPr lang="en-US" dirty="0"/>
              <a:t>Add your chosen artist statement, “Like a tree,….”</a:t>
            </a:r>
          </a:p>
          <a:p>
            <a:pPr>
              <a:lnSpc>
                <a:spcPct val="100000"/>
              </a:lnSpc>
              <a:spcBef>
                <a:spcPts val="0"/>
              </a:spcBef>
              <a:spcAft>
                <a:spcPts val="0"/>
              </a:spcAft>
            </a:pPr>
            <a:endParaRPr lang="en-US" dirty="0"/>
          </a:p>
        </p:txBody>
      </p:sp>
    </p:spTree>
    <p:extLst>
      <p:ext uri="{BB962C8B-B14F-4D97-AF65-F5344CB8AC3E}">
        <p14:creationId xmlns:p14="http://schemas.microsoft.com/office/powerpoint/2010/main" val="194819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extLst>
              <a:ext uri="{FF2B5EF4-FFF2-40B4-BE49-F238E27FC236}">
                <a16:creationId xmlns:a16="http://schemas.microsoft.com/office/drawing/2014/main" id="{516A54E1-E9CA-4E56-A8DE-38FF55A46A25}"/>
              </a:ext>
            </a:extLst>
          </p:cNvPr>
          <p:cNvPicPr>
            <a:picLocks noChangeAspect="1"/>
          </p:cNvPicPr>
          <p:nvPr/>
        </p:nvPicPr>
        <p:blipFill rotWithShape="1">
          <a:blip r:embed="rId4"/>
          <a:srcRect t="25426"/>
          <a:stretch/>
        </p:blipFill>
        <p:spPr>
          <a:xfrm>
            <a:off x="1869678" y="2565400"/>
            <a:ext cx="5404644" cy="3310248"/>
          </a:xfrm>
          <a:prstGeom prst="rect">
            <a:avLst/>
          </a:prstGeom>
        </p:spPr>
      </p:pic>
      <p:sp>
        <p:nvSpPr>
          <p:cNvPr id="7" name="Title 6">
            <a:extLst>
              <a:ext uri="{FF2B5EF4-FFF2-40B4-BE49-F238E27FC236}">
                <a16:creationId xmlns:a16="http://schemas.microsoft.com/office/drawing/2014/main" id="{3DF8A45C-E32B-4B2B-AAAC-C4F1799C21D5}"/>
              </a:ext>
            </a:extLst>
          </p:cNvPr>
          <p:cNvSpPr>
            <a:spLocks noGrp="1"/>
          </p:cNvSpPr>
          <p:nvPr>
            <p:ph type="title"/>
          </p:nvPr>
        </p:nvSpPr>
        <p:spPr/>
        <p:txBody>
          <a:bodyPr/>
          <a:lstStyle/>
          <a:p>
            <a:r>
              <a:rPr lang="en-US" dirty="0"/>
              <a:t>Need Inspiration or some amazing background music?</a:t>
            </a:r>
          </a:p>
        </p:txBody>
      </p:sp>
      <p:sp>
        <p:nvSpPr>
          <p:cNvPr id="8" name="Text Placeholder 7">
            <a:extLst>
              <a:ext uri="{FF2B5EF4-FFF2-40B4-BE49-F238E27FC236}">
                <a16:creationId xmlns:a16="http://schemas.microsoft.com/office/drawing/2014/main" id="{3AB82219-31E3-44E8-9ACC-BFC37025C7B4}"/>
              </a:ext>
            </a:extLst>
          </p:cNvPr>
          <p:cNvSpPr>
            <a:spLocks noGrp="1"/>
          </p:cNvSpPr>
          <p:nvPr>
            <p:ph type="body" sz="quarter" idx="10"/>
          </p:nvPr>
        </p:nvSpPr>
        <p:spPr>
          <a:xfrm>
            <a:off x="439352" y="1563979"/>
            <a:ext cx="8399848" cy="590931"/>
          </a:xfrm>
        </p:spPr>
        <p:txBody>
          <a:bodyPr/>
          <a:lstStyle/>
          <a:p>
            <a:r>
              <a:rPr lang="en-US" dirty="0"/>
              <a:t>Click on the image below to listen to a Love Your Tree 2020 song submission and enjoy the full Love Your Tree playlist on Spotify </a:t>
            </a:r>
            <a:r>
              <a:rPr lang="en-US" dirty="0">
                <a:hlinkClick r:id="rId5"/>
              </a:rPr>
              <a:t>here</a:t>
            </a:r>
            <a:r>
              <a:rPr lang="en-US" dirty="0"/>
              <a:t>.</a:t>
            </a:r>
          </a:p>
        </p:txBody>
      </p:sp>
    </p:spTree>
    <p:extLst>
      <p:ext uri="{BB962C8B-B14F-4D97-AF65-F5344CB8AC3E}">
        <p14:creationId xmlns:p14="http://schemas.microsoft.com/office/powerpoint/2010/main" val="3888245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0ECD87E-0CBF-43E6-9968-8382F4544C50}"/>
              </a:ext>
            </a:extLst>
          </p:cNvPr>
          <p:cNvSpPr>
            <a:spLocks noGrp="1"/>
          </p:cNvSpPr>
          <p:nvPr>
            <p:ph type="body" sz="quarter" idx="10"/>
          </p:nvPr>
        </p:nvSpPr>
        <p:spPr>
          <a:xfrm>
            <a:off x="439352" y="1638062"/>
            <a:ext cx="8399848" cy="719171"/>
          </a:xfrm>
        </p:spPr>
        <p:txBody>
          <a:bodyPr/>
          <a:lstStyle/>
          <a:p>
            <a:r>
              <a:rPr lang="en-US" dirty="0"/>
              <a:t>Step 4: Using your sketch as inspiration, determine what you do next.</a:t>
            </a:r>
          </a:p>
          <a:p>
            <a:endParaRPr lang="en-US" dirty="0"/>
          </a:p>
        </p:txBody>
      </p:sp>
      <p:sp>
        <p:nvSpPr>
          <p:cNvPr id="4" name="Title 3">
            <a:extLst>
              <a:ext uri="{FF2B5EF4-FFF2-40B4-BE49-F238E27FC236}">
                <a16:creationId xmlns:a16="http://schemas.microsoft.com/office/drawing/2014/main" id="{37121069-FF27-4536-A094-E0BEE9D0F713}"/>
              </a:ext>
            </a:extLst>
          </p:cNvPr>
          <p:cNvSpPr>
            <a:spLocks noGrp="1"/>
          </p:cNvSpPr>
          <p:nvPr>
            <p:ph type="title"/>
          </p:nvPr>
        </p:nvSpPr>
        <p:spPr/>
        <p:txBody>
          <a:bodyPr/>
          <a:lstStyle/>
          <a:p>
            <a:r>
              <a:rPr lang="en-US" dirty="0"/>
              <a:t>Sketching Prompt</a:t>
            </a:r>
          </a:p>
        </p:txBody>
      </p:sp>
      <p:sp>
        <p:nvSpPr>
          <p:cNvPr id="3" name="Text Placeholder 2">
            <a:extLst>
              <a:ext uri="{FF2B5EF4-FFF2-40B4-BE49-F238E27FC236}">
                <a16:creationId xmlns:a16="http://schemas.microsoft.com/office/drawing/2014/main" id="{3A0F783C-38BC-4487-A5ED-AC71A593DE20}"/>
              </a:ext>
            </a:extLst>
          </p:cNvPr>
          <p:cNvSpPr>
            <a:spLocks noGrp="1"/>
          </p:cNvSpPr>
          <p:nvPr>
            <p:ph type="body" sz="quarter" idx="14"/>
          </p:nvPr>
        </p:nvSpPr>
        <p:spPr>
          <a:xfrm>
            <a:off x="439352" y="2132965"/>
            <a:ext cx="8399848" cy="3372205"/>
          </a:xfrm>
        </p:spPr>
        <p:txBody>
          <a:bodyPr/>
          <a:lstStyle/>
          <a:p>
            <a:r>
              <a:rPr lang="en-US" b="1" i="1" dirty="0"/>
              <a:t>The possibilities are endless, and this is where you can allow your creativity to flow without boundaries</a:t>
            </a:r>
          </a:p>
          <a:p>
            <a:r>
              <a:rPr lang="en-US" sz="1400" b="1" i="1" dirty="0"/>
              <a:t>Posters, poems, collages, spoken word, TikTok videos, choreography, sculpture — as long as you can send it (or a photo of it) to us, it belongs in the Love Your Tree gallery! </a:t>
            </a:r>
          </a:p>
          <a:p>
            <a:r>
              <a:rPr lang="en-US" dirty="0"/>
              <a:t>Some ideas are to: </a:t>
            </a:r>
          </a:p>
          <a:p>
            <a:pPr marL="285750" indent="-285750">
              <a:buFont typeface="Arial" panose="020B0604020202020204" pitchFamily="34" charset="0"/>
              <a:buChar char="•"/>
            </a:pPr>
            <a:r>
              <a:rPr lang="en-US" dirty="0"/>
              <a:t>Add color, embellishments to your sketch</a:t>
            </a:r>
          </a:p>
          <a:p>
            <a:pPr marL="285750" indent="-285750">
              <a:buFont typeface="Arial" panose="020B0604020202020204" pitchFamily="34" charset="0"/>
              <a:buChar char="•"/>
            </a:pPr>
            <a:r>
              <a:rPr lang="en-US" dirty="0"/>
              <a:t>Create a sculpture </a:t>
            </a:r>
          </a:p>
          <a:p>
            <a:pPr marL="285750" indent="-285750">
              <a:buFont typeface="Arial" panose="020B0604020202020204" pitchFamily="34" charset="0"/>
              <a:buChar char="•"/>
            </a:pPr>
            <a:r>
              <a:rPr lang="en-US" dirty="0"/>
              <a:t>Perform a mindful movement, action or dance </a:t>
            </a:r>
          </a:p>
          <a:p>
            <a:pPr marL="285750" indent="-285750">
              <a:buFont typeface="Arial" panose="020B0604020202020204" pitchFamily="34" charset="0"/>
              <a:buChar char="•"/>
            </a:pPr>
            <a:r>
              <a:rPr lang="en-US" dirty="0"/>
              <a:t>Sing or compose an original song</a:t>
            </a:r>
          </a:p>
          <a:p>
            <a:pPr marL="285750" indent="-285750">
              <a:buFont typeface="Arial" panose="020B0604020202020204" pitchFamily="34" charset="0"/>
              <a:buChar char="•"/>
            </a:pPr>
            <a:r>
              <a:rPr lang="en-US" dirty="0"/>
              <a:t>Write a poem</a:t>
            </a:r>
          </a:p>
        </p:txBody>
      </p:sp>
    </p:spTree>
    <p:extLst>
      <p:ext uri="{BB962C8B-B14F-4D97-AF65-F5344CB8AC3E}">
        <p14:creationId xmlns:p14="http://schemas.microsoft.com/office/powerpoint/2010/main" val="2514114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7BF2B2-E7ED-4397-83FF-1195B7450C4E}"/>
              </a:ext>
            </a:extLst>
          </p:cNvPr>
          <p:cNvSpPr>
            <a:spLocks noGrp="1"/>
          </p:cNvSpPr>
          <p:nvPr>
            <p:ph type="body" sz="quarter" idx="10"/>
          </p:nvPr>
        </p:nvSpPr>
        <p:spPr/>
        <p:txBody>
          <a:bodyPr/>
          <a:lstStyle/>
          <a:p>
            <a:r>
              <a:rPr lang="en-US" dirty="0"/>
              <a:t>Create an original piece of creative art* based on your individual ideas, experiences and responses to the activities! </a:t>
            </a:r>
          </a:p>
          <a:p>
            <a:endParaRPr lang="en-US" dirty="0"/>
          </a:p>
        </p:txBody>
      </p:sp>
      <p:sp>
        <p:nvSpPr>
          <p:cNvPr id="2" name="Title 1">
            <a:extLst>
              <a:ext uri="{FF2B5EF4-FFF2-40B4-BE49-F238E27FC236}">
                <a16:creationId xmlns:a16="http://schemas.microsoft.com/office/drawing/2014/main" id="{255ECEFB-EEC4-4838-8797-D200327C48C5}"/>
              </a:ext>
            </a:extLst>
          </p:cNvPr>
          <p:cNvSpPr>
            <a:spLocks noGrp="1"/>
          </p:cNvSpPr>
          <p:nvPr>
            <p:ph type="title"/>
          </p:nvPr>
        </p:nvSpPr>
        <p:spPr/>
        <p:txBody>
          <a:bodyPr/>
          <a:lstStyle/>
          <a:p>
            <a:r>
              <a:rPr lang="en-US" dirty="0"/>
              <a:t>What type of art will YOU create?</a:t>
            </a:r>
          </a:p>
        </p:txBody>
      </p:sp>
      <p:sp>
        <p:nvSpPr>
          <p:cNvPr id="7" name="Text Placeholder 6">
            <a:extLst>
              <a:ext uri="{FF2B5EF4-FFF2-40B4-BE49-F238E27FC236}">
                <a16:creationId xmlns:a16="http://schemas.microsoft.com/office/drawing/2014/main" id="{9C61C386-2038-42D1-926B-A84A8A86889B}"/>
              </a:ext>
            </a:extLst>
          </p:cNvPr>
          <p:cNvSpPr>
            <a:spLocks noGrp="1"/>
          </p:cNvSpPr>
          <p:nvPr>
            <p:ph type="body" sz="quarter" idx="14"/>
          </p:nvPr>
        </p:nvSpPr>
        <p:spPr>
          <a:xfrm>
            <a:off x="431342" y="5909393"/>
            <a:ext cx="8281315" cy="1051570"/>
          </a:xfrm>
        </p:spPr>
        <p:txBody>
          <a:bodyPr wrap="square" lIns="91440" tIns="45720" rIns="91440" bIns="45720" anchor="t">
            <a:spAutoFit/>
          </a:bodyPr>
          <a:lstStyle/>
          <a:p>
            <a:r>
              <a:rPr lang="en-US" sz="1400" i="1" dirty="0">
                <a:latin typeface="Arial"/>
                <a:cs typeface="Arial"/>
              </a:rPr>
              <a:t>*Remember: Artwork is a broad term that includes ANY application of your creativity and imagination! This might involve writing, painting, drawing, performing, singing, dancing or ANY other creative activities and projects</a:t>
            </a:r>
            <a:endParaRPr lang="en-US" sz="1400" dirty="0">
              <a:latin typeface="Arial"/>
              <a:cs typeface="Arial"/>
            </a:endParaRPr>
          </a:p>
          <a:p>
            <a:endParaRPr lang="en-US" dirty="0"/>
          </a:p>
        </p:txBody>
      </p:sp>
      <p:pic>
        <p:nvPicPr>
          <p:cNvPr id="9" name="Graphic 8" descr="Piano">
            <a:extLst>
              <a:ext uri="{FF2B5EF4-FFF2-40B4-BE49-F238E27FC236}">
                <a16:creationId xmlns:a16="http://schemas.microsoft.com/office/drawing/2014/main" id="{D3F59F48-A259-43E3-A525-A23538D2A8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772" y="4656108"/>
            <a:ext cx="914400" cy="914400"/>
          </a:xfrm>
          <a:prstGeom prst="rect">
            <a:avLst/>
          </a:prstGeom>
        </p:spPr>
      </p:pic>
      <p:pic>
        <p:nvPicPr>
          <p:cNvPr id="11" name="Graphic 10" descr="Treble clef">
            <a:extLst>
              <a:ext uri="{FF2B5EF4-FFF2-40B4-BE49-F238E27FC236}">
                <a16:creationId xmlns:a16="http://schemas.microsoft.com/office/drawing/2014/main" id="{B97BF6AE-650C-4F94-86BA-97C16E550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1938" y="4318685"/>
            <a:ext cx="914400" cy="914400"/>
          </a:xfrm>
          <a:prstGeom prst="rect">
            <a:avLst/>
          </a:prstGeom>
        </p:spPr>
      </p:pic>
      <p:pic>
        <p:nvPicPr>
          <p:cNvPr id="13" name="Graphic 12" descr="Dance">
            <a:extLst>
              <a:ext uri="{FF2B5EF4-FFF2-40B4-BE49-F238E27FC236}">
                <a16:creationId xmlns:a16="http://schemas.microsoft.com/office/drawing/2014/main" id="{32056B1E-5547-4779-96E8-06C0D22C0C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1510" y="4379621"/>
            <a:ext cx="914400" cy="914400"/>
          </a:xfrm>
          <a:prstGeom prst="rect">
            <a:avLst/>
          </a:prstGeom>
        </p:spPr>
      </p:pic>
      <p:pic>
        <p:nvPicPr>
          <p:cNvPr id="15" name="Graphic 14" descr="Paint brush">
            <a:extLst>
              <a:ext uri="{FF2B5EF4-FFF2-40B4-BE49-F238E27FC236}">
                <a16:creationId xmlns:a16="http://schemas.microsoft.com/office/drawing/2014/main" id="{8D26D7A2-1499-49E2-8CD1-ECB9D52F2C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5801" y="2294203"/>
            <a:ext cx="914400" cy="914400"/>
          </a:xfrm>
          <a:prstGeom prst="rect">
            <a:avLst/>
          </a:prstGeom>
        </p:spPr>
      </p:pic>
      <p:pic>
        <p:nvPicPr>
          <p:cNvPr id="17" name="Graphic 16" descr="Typewriter">
            <a:extLst>
              <a:ext uri="{FF2B5EF4-FFF2-40B4-BE49-F238E27FC236}">
                <a16:creationId xmlns:a16="http://schemas.microsoft.com/office/drawing/2014/main" id="{E2B05116-5269-4192-B85D-7E179D8AEF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1467" y="2427280"/>
            <a:ext cx="914400" cy="914400"/>
          </a:xfrm>
          <a:prstGeom prst="rect">
            <a:avLst/>
          </a:prstGeom>
        </p:spPr>
      </p:pic>
      <p:pic>
        <p:nvPicPr>
          <p:cNvPr id="19" name="Graphic 18" descr="Pencil">
            <a:extLst>
              <a:ext uri="{FF2B5EF4-FFF2-40B4-BE49-F238E27FC236}">
                <a16:creationId xmlns:a16="http://schemas.microsoft.com/office/drawing/2014/main" id="{6A430221-F3E3-4745-B914-17D28AE0CD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4139141" y="4806929"/>
            <a:ext cx="914400" cy="914400"/>
          </a:xfrm>
          <a:prstGeom prst="rect">
            <a:avLst/>
          </a:prstGeom>
        </p:spPr>
      </p:pic>
      <p:pic>
        <p:nvPicPr>
          <p:cNvPr id="21" name="Graphic 20" descr="Presentation with media">
            <a:extLst>
              <a:ext uri="{FF2B5EF4-FFF2-40B4-BE49-F238E27FC236}">
                <a16:creationId xmlns:a16="http://schemas.microsoft.com/office/drawing/2014/main" id="{491BC4A9-81EB-48AE-9F3F-C7AE2C26D4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54080" y="3742423"/>
            <a:ext cx="914400" cy="914400"/>
          </a:xfrm>
          <a:prstGeom prst="rect">
            <a:avLst/>
          </a:prstGeom>
        </p:spPr>
      </p:pic>
      <p:pic>
        <p:nvPicPr>
          <p:cNvPr id="23" name="Graphic 22" descr="Dancing">
            <a:extLst>
              <a:ext uri="{FF2B5EF4-FFF2-40B4-BE49-F238E27FC236}">
                <a16:creationId xmlns:a16="http://schemas.microsoft.com/office/drawing/2014/main" id="{6F2CAEDC-A60C-48DB-B519-E87755AC3AC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1272" y="3208735"/>
            <a:ext cx="914400" cy="914400"/>
          </a:xfrm>
          <a:prstGeom prst="rect">
            <a:avLst/>
          </a:prstGeom>
        </p:spPr>
      </p:pic>
      <p:pic>
        <p:nvPicPr>
          <p:cNvPr id="25" name="Graphic 24" descr="Books">
            <a:extLst>
              <a:ext uri="{FF2B5EF4-FFF2-40B4-BE49-F238E27FC236}">
                <a16:creationId xmlns:a16="http://schemas.microsoft.com/office/drawing/2014/main" id="{16DB76DA-579A-4881-A77B-AD85E790559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713158" y="2971800"/>
            <a:ext cx="914400" cy="914400"/>
          </a:xfrm>
          <a:prstGeom prst="rect">
            <a:avLst/>
          </a:prstGeom>
        </p:spPr>
      </p:pic>
      <p:pic>
        <p:nvPicPr>
          <p:cNvPr id="27" name="Graphic 26" descr="Document">
            <a:extLst>
              <a:ext uri="{FF2B5EF4-FFF2-40B4-BE49-F238E27FC236}">
                <a16:creationId xmlns:a16="http://schemas.microsoft.com/office/drawing/2014/main" id="{8ECBA019-E6D8-4737-9E9C-5911AD012D6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78601" y="4866350"/>
            <a:ext cx="914400" cy="914400"/>
          </a:xfrm>
          <a:prstGeom prst="rect">
            <a:avLst/>
          </a:prstGeom>
        </p:spPr>
      </p:pic>
      <p:pic>
        <p:nvPicPr>
          <p:cNvPr id="29" name="Graphic 28" descr="Palette">
            <a:extLst>
              <a:ext uri="{FF2B5EF4-FFF2-40B4-BE49-F238E27FC236}">
                <a16:creationId xmlns:a16="http://schemas.microsoft.com/office/drawing/2014/main" id="{BF0F57A1-17BE-4467-9528-3BA8439990A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80163" y="3406149"/>
            <a:ext cx="914400" cy="914400"/>
          </a:xfrm>
          <a:prstGeom prst="rect">
            <a:avLst/>
          </a:prstGeom>
        </p:spPr>
      </p:pic>
      <p:pic>
        <p:nvPicPr>
          <p:cNvPr id="31" name="Graphic 30" descr="Splash">
            <a:extLst>
              <a:ext uri="{FF2B5EF4-FFF2-40B4-BE49-F238E27FC236}">
                <a16:creationId xmlns:a16="http://schemas.microsoft.com/office/drawing/2014/main" id="{8F657E3B-758B-4E30-9C58-FC726EF453F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91445" y="2407204"/>
            <a:ext cx="914400" cy="914400"/>
          </a:xfrm>
          <a:prstGeom prst="rect">
            <a:avLst/>
          </a:prstGeom>
        </p:spPr>
      </p:pic>
      <p:pic>
        <p:nvPicPr>
          <p:cNvPr id="33" name="Graphic 32" descr="Drama">
            <a:extLst>
              <a:ext uri="{FF2B5EF4-FFF2-40B4-BE49-F238E27FC236}">
                <a16:creationId xmlns:a16="http://schemas.microsoft.com/office/drawing/2014/main" id="{0FDA80E2-4909-46BD-A40D-8B2C854A705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06563" y="4473324"/>
            <a:ext cx="914400" cy="914400"/>
          </a:xfrm>
          <a:prstGeom prst="rect">
            <a:avLst/>
          </a:prstGeom>
        </p:spPr>
      </p:pic>
      <p:pic>
        <p:nvPicPr>
          <p:cNvPr id="35" name="Graphic 34" descr="Video camera">
            <a:extLst>
              <a:ext uri="{FF2B5EF4-FFF2-40B4-BE49-F238E27FC236}">
                <a16:creationId xmlns:a16="http://schemas.microsoft.com/office/drawing/2014/main" id="{0EC4EB03-DFDA-4E29-9B27-15B72A7393C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456031" y="3402822"/>
            <a:ext cx="914400" cy="914400"/>
          </a:xfrm>
          <a:prstGeom prst="rect">
            <a:avLst/>
          </a:prstGeom>
        </p:spPr>
      </p:pic>
      <p:pic>
        <p:nvPicPr>
          <p:cNvPr id="37" name="Graphic 36" descr="Music notation">
            <a:extLst>
              <a:ext uri="{FF2B5EF4-FFF2-40B4-BE49-F238E27FC236}">
                <a16:creationId xmlns:a16="http://schemas.microsoft.com/office/drawing/2014/main" id="{EF1DD1F4-FF2F-49CA-A3B1-9AC298634C2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536083" y="2347042"/>
            <a:ext cx="914400" cy="914400"/>
          </a:xfrm>
          <a:prstGeom prst="rect">
            <a:avLst/>
          </a:prstGeom>
        </p:spPr>
      </p:pic>
      <p:pic>
        <p:nvPicPr>
          <p:cNvPr id="39" name="Graphic 38" descr="Laptop">
            <a:extLst>
              <a:ext uri="{FF2B5EF4-FFF2-40B4-BE49-F238E27FC236}">
                <a16:creationId xmlns:a16="http://schemas.microsoft.com/office/drawing/2014/main" id="{C23E4F4D-F692-47A4-9613-2E6842BBCCF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004605" y="3429000"/>
            <a:ext cx="891755" cy="891755"/>
          </a:xfrm>
          <a:prstGeom prst="rect">
            <a:avLst/>
          </a:prstGeom>
        </p:spPr>
      </p:pic>
      <p:pic>
        <p:nvPicPr>
          <p:cNvPr id="41" name="Graphic 40" descr="Camera">
            <a:extLst>
              <a:ext uri="{FF2B5EF4-FFF2-40B4-BE49-F238E27FC236}">
                <a16:creationId xmlns:a16="http://schemas.microsoft.com/office/drawing/2014/main" id="{8D13ADA4-F7A5-4FD3-B7C9-F2ED5103579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430417" y="2413327"/>
            <a:ext cx="914400" cy="914400"/>
          </a:xfrm>
          <a:prstGeom prst="rect">
            <a:avLst/>
          </a:prstGeom>
        </p:spPr>
      </p:pic>
    </p:spTree>
    <p:extLst>
      <p:ext uri="{BB962C8B-B14F-4D97-AF65-F5344CB8AC3E}">
        <p14:creationId xmlns:p14="http://schemas.microsoft.com/office/powerpoint/2010/main" val="189795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C5385-A7BF-464A-A3B5-31F6A7D5C1DF}"/>
              </a:ext>
            </a:extLst>
          </p:cNvPr>
          <p:cNvSpPr>
            <a:spLocks noGrp="1"/>
          </p:cNvSpPr>
          <p:nvPr>
            <p:ph type="title"/>
          </p:nvPr>
        </p:nvSpPr>
        <p:spPr/>
        <p:txBody>
          <a:bodyPr/>
          <a:lstStyle/>
          <a:p>
            <a:r>
              <a:rPr lang="en-US" dirty="0"/>
              <a:t>Submit your LYT Entry…</a:t>
            </a:r>
          </a:p>
        </p:txBody>
      </p:sp>
      <p:sp>
        <p:nvSpPr>
          <p:cNvPr id="9" name="Text Placeholder 8">
            <a:extLst>
              <a:ext uri="{FF2B5EF4-FFF2-40B4-BE49-F238E27FC236}">
                <a16:creationId xmlns:a16="http://schemas.microsoft.com/office/drawing/2014/main" id="{4FB6FE08-CBEC-4E08-A4E5-FB0051832CF6}"/>
              </a:ext>
            </a:extLst>
          </p:cNvPr>
          <p:cNvSpPr txBox="1">
            <a:spLocks/>
          </p:cNvSpPr>
          <p:nvPr/>
        </p:nvSpPr>
        <p:spPr>
          <a:xfrm>
            <a:off x="479222" y="1518052"/>
            <a:ext cx="8399848" cy="1346010"/>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 typeface="Arial" panose="020B0604020202020204" pitchFamily="34" charset="0"/>
              <a:buNone/>
              <a:tabLst/>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spcAft>
                <a:spcPts val="200"/>
              </a:spcAft>
              <a:buSzPct val="80000"/>
              <a:buFont typeface="Lucida Grande" panose="020B06000405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spcAft>
                <a:spcPts val="200"/>
              </a:spcAft>
              <a:buSzPct val="50000"/>
              <a:buFont typeface="Hiragino Sans W3" panose="020B0300000000000000" pitchFamily="34" charset="-128"/>
              <a:buNone/>
              <a:defRPr sz="16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spcAft>
                <a:spcPts val="200"/>
              </a:spcAft>
              <a:buSzPct val="70000"/>
              <a:buFont typeface="Wingdings" pitchFamily="2" charset="2"/>
              <a:buNone/>
              <a:defRPr sz="14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spcAft>
                <a:spcPts val="200"/>
              </a:spcAft>
              <a:buSzPct val="90000"/>
              <a:buFont typeface="Lucida Grande" panose="020B06000405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Step 5: Take a photo or video of your final creative piece and submit to the campaign. </a:t>
            </a:r>
          </a:p>
          <a:p>
            <a:endParaRPr lang="en-US" dirty="0"/>
          </a:p>
          <a:p>
            <a:endParaRPr lang="en-US" dirty="0"/>
          </a:p>
        </p:txBody>
      </p:sp>
      <p:sp>
        <p:nvSpPr>
          <p:cNvPr id="10" name="Text Placeholder 3">
            <a:extLst>
              <a:ext uri="{FF2B5EF4-FFF2-40B4-BE49-F238E27FC236}">
                <a16:creationId xmlns:a16="http://schemas.microsoft.com/office/drawing/2014/main" id="{9F2AAA98-8BC8-48A5-BA69-F639F0687CD7}"/>
              </a:ext>
            </a:extLst>
          </p:cNvPr>
          <p:cNvSpPr txBox="1">
            <a:spLocks/>
          </p:cNvSpPr>
          <p:nvPr/>
        </p:nvSpPr>
        <p:spPr>
          <a:xfrm>
            <a:off x="479222" y="2191057"/>
            <a:ext cx="8399848" cy="3754874"/>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spcAft>
                <a:spcPts val="0"/>
              </a:spcAft>
            </a:pPr>
            <a:r>
              <a:rPr lang="en-US" dirty="0"/>
              <a:t>Here are some tips for submitting various forms of artwork:</a:t>
            </a:r>
          </a:p>
          <a:p>
            <a:pPr marL="171450" indent="-171450">
              <a:lnSpc>
                <a:spcPct val="100000"/>
              </a:lnSpc>
              <a:spcBef>
                <a:spcPts val="600"/>
              </a:spcBef>
              <a:spcAft>
                <a:spcPts val="0"/>
              </a:spcAft>
              <a:buFont typeface="Arial" panose="020B0604020202020204" pitchFamily="34" charset="0"/>
              <a:buChar char="•"/>
            </a:pPr>
            <a:r>
              <a:rPr lang="en-US" b="1" dirty="0"/>
              <a:t>Visual 2D or 3D artwork </a:t>
            </a:r>
            <a:r>
              <a:rPr lang="en-US" dirty="0"/>
              <a:t>(posters, paintings, drawings, graphic design, etc.)</a:t>
            </a:r>
          </a:p>
          <a:p>
            <a:pPr marL="685800" lvl="1">
              <a:lnSpc>
                <a:spcPct val="100000"/>
              </a:lnSpc>
              <a:spcAft>
                <a:spcPts val="0"/>
              </a:spcAft>
            </a:pPr>
            <a:r>
              <a:rPr lang="en-US" dirty="0"/>
              <a:t>Submit photo file (JPEG, PNG)</a:t>
            </a:r>
          </a:p>
          <a:p>
            <a:pPr>
              <a:lnSpc>
                <a:spcPct val="100000"/>
              </a:lnSpc>
              <a:spcBef>
                <a:spcPts val="600"/>
              </a:spcBef>
              <a:spcAft>
                <a:spcPts val="0"/>
              </a:spcAft>
            </a:pPr>
            <a:r>
              <a:rPr lang="en-US" dirty="0"/>
              <a:t>• </a:t>
            </a:r>
            <a:r>
              <a:rPr lang="en-US" b="1" dirty="0"/>
              <a:t>Written works of art </a:t>
            </a:r>
            <a:r>
              <a:rPr lang="en-US" dirty="0"/>
              <a:t>(poems, stories, lyrics, etc.)</a:t>
            </a:r>
          </a:p>
          <a:p>
            <a:pPr lvl="1">
              <a:lnSpc>
                <a:spcPct val="100000"/>
              </a:lnSpc>
              <a:spcAft>
                <a:spcPts val="0"/>
              </a:spcAft>
            </a:pPr>
            <a:r>
              <a:rPr lang="en-US" dirty="0"/>
              <a:t>Submit document file (.doc or PDF)</a:t>
            </a:r>
          </a:p>
          <a:p>
            <a:pPr>
              <a:lnSpc>
                <a:spcPct val="100000"/>
              </a:lnSpc>
              <a:spcBef>
                <a:spcPts val="600"/>
              </a:spcBef>
              <a:spcAft>
                <a:spcPts val="0"/>
              </a:spcAft>
            </a:pPr>
            <a:r>
              <a:rPr lang="en-US" dirty="0"/>
              <a:t>• </a:t>
            </a:r>
            <a:r>
              <a:rPr lang="en-US" b="1" dirty="0"/>
              <a:t>Visual/Movement performances </a:t>
            </a:r>
            <a:r>
              <a:rPr lang="en-US" dirty="0"/>
              <a:t>(spoken word, choreographed dance, theatrical performance, etc.)</a:t>
            </a:r>
          </a:p>
          <a:p>
            <a:pPr lvl="1">
              <a:lnSpc>
                <a:spcPct val="100000"/>
              </a:lnSpc>
              <a:spcAft>
                <a:spcPts val="0"/>
              </a:spcAft>
            </a:pPr>
            <a:r>
              <a:rPr lang="nn-NO" dirty="0"/>
              <a:t>Submit video file (MP4, FLV, MOV or AVI)</a:t>
            </a:r>
          </a:p>
          <a:p>
            <a:pPr>
              <a:lnSpc>
                <a:spcPct val="100000"/>
              </a:lnSpc>
              <a:spcBef>
                <a:spcPts val="600"/>
              </a:spcBef>
              <a:spcAft>
                <a:spcPts val="0"/>
              </a:spcAft>
            </a:pPr>
            <a:r>
              <a:rPr lang="fr-FR" dirty="0"/>
              <a:t>• </a:t>
            </a:r>
            <a:r>
              <a:rPr lang="fr-FR" b="1" dirty="0"/>
              <a:t>Audio/</a:t>
            </a:r>
            <a:r>
              <a:rPr lang="fr-FR" b="1" dirty="0" err="1"/>
              <a:t>Spoken</a:t>
            </a:r>
            <a:r>
              <a:rPr lang="fr-FR" b="1" dirty="0"/>
              <a:t>/Musical performance </a:t>
            </a:r>
            <a:r>
              <a:rPr lang="fr-FR" dirty="0"/>
              <a:t>(instrumental composition, </a:t>
            </a:r>
            <a:r>
              <a:rPr lang="fr-FR" dirty="0" err="1"/>
              <a:t>song</a:t>
            </a:r>
            <a:r>
              <a:rPr lang="fr-FR" dirty="0"/>
              <a:t> lyrics, etc.)</a:t>
            </a:r>
          </a:p>
          <a:p>
            <a:pPr lvl="1">
              <a:lnSpc>
                <a:spcPct val="100000"/>
              </a:lnSpc>
              <a:spcAft>
                <a:spcPts val="0"/>
              </a:spcAft>
            </a:pPr>
            <a:r>
              <a:rPr lang="en-US" dirty="0"/>
              <a:t>Submit audio or video file (MP3, MP4, FLV, MOV or AVI).</a:t>
            </a:r>
          </a:p>
        </p:txBody>
      </p:sp>
    </p:spTree>
    <p:extLst>
      <p:ext uri="{BB962C8B-B14F-4D97-AF65-F5344CB8AC3E}">
        <p14:creationId xmlns:p14="http://schemas.microsoft.com/office/powerpoint/2010/main" val="918935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DE0C905-C472-443A-9184-78811364DC44}"/>
              </a:ext>
            </a:extLst>
          </p:cNvPr>
          <p:cNvSpPr>
            <a:spLocks noGrp="1"/>
          </p:cNvSpPr>
          <p:nvPr>
            <p:ph type="body" sz="quarter" idx="10"/>
          </p:nvPr>
        </p:nvSpPr>
        <p:spPr>
          <a:xfrm>
            <a:off x="439352" y="1483769"/>
            <a:ext cx="8399848" cy="590931"/>
          </a:xfrm>
        </p:spPr>
        <p:txBody>
          <a:bodyPr wrap="square" lIns="91440" tIns="45720" rIns="91440" bIns="45720" anchor="t">
            <a:spAutoFit/>
          </a:bodyPr>
          <a:lstStyle/>
          <a:p>
            <a:r>
              <a:rPr lang="en-US" dirty="0">
                <a:latin typeface="Arial"/>
                <a:cs typeface="Arial"/>
              </a:rPr>
              <a:t>If you would rather keep your artwork private, consider submitting one of these self-affirmation cards.</a:t>
            </a:r>
            <a:endParaRPr lang="en-US" dirty="0"/>
          </a:p>
        </p:txBody>
      </p:sp>
      <p:sp>
        <p:nvSpPr>
          <p:cNvPr id="7" name="Title 6">
            <a:extLst>
              <a:ext uri="{FF2B5EF4-FFF2-40B4-BE49-F238E27FC236}">
                <a16:creationId xmlns:a16="http://schemas.microsoft.com/office/drawing/2014/main" id="{85F947F4-B8D6-49D5-9F54-B202E3488C87}"/>
              </a:ext>
            </a:extLst>
          </p:cNvPr>
          <p:cNvSpPr>
            <a:spLocks noGrp="1"/>
          </p:cNvSpPr>
          <p:nvPr>
            <p:ph type="title"/>
          </p:nvPr>
        </p:nvSpPr>
        <p:spPr/>
        <p:txBody>
          <a:bodyPr/>
          <a:lstStyle/>
          <a:p>
            <a:r>
              <a:rPr lang="en-US" dirty="0"/>
              <a:t>Branches of Hope: Self-Affirmation Cards</a:t>
            </a:r>
          </a:p>
        </p:txBody>
      </p:sp>
      <p:sp>
        <p:nvSpPr>
          <p:cNvPr id="12" name="Text Placeholder 11">
            <a:extLst>
              <a:ext uri="{FF2B5EF4-FFF2-40B4-BE49-F238E27FC236}">
                <a16:creationId xmlns:a16="http://schemas.microsoft.com/office/drawing/2014/main" id="{56754B27-A0FE-4104-9090-68C062A2FCD8}"/>
              </a:ext>
            </a:extLst>
          </p:cNvPr>
          <p:cNvSpPr>
            <a:spLocks noGrp="1"/>
          </p:cNvSpPr>
          <p:nvPr>
            <p:ph type="body" sz="quarter" idx="14"/>
          </p:nvPr>
        </p:nvSpPr>
        <p:spPr>
          <a:xfrm>
            <a:off x="3990474" y="2544044"/>
            <a:ext cx="4688305" cy="2720745"/>
          </a:xfrm>
        </p:spPr>
        <p:txBody>
          <a:bodyPr wrap="square" lIns="91440" tIns="45720" rIns="91440" bIns="45720" anchor="t">
            <a:spAutoFit/>
          </a:bodyPr>
          <a:lstStyle/>
          <a:p>
            <a:pPr marL="285750" indent="-285750">
              <a:buFont typeface="Arial" panose="020B0604020202020204" pitchFamily="34" charset="0"/>
              <a:buChar char="•"/>
            </a:pPr>
            <a:r>
              <a:rPr lang="en-US" dirty="0">
                <a:latin typeface="Arial"/>
                <a:cs typeface="Arial"/>
              </a:rPr>
              <a:t>Complete one or all the prompts</a:t>
            </a:r>
            <a:endParaRPr lang="en-US" dirty="0"/>
          </a:p>
          <a:p>
            <a:pPr marL="285750" indent="-285750">
              <a:buFont typeface="Arial" panose="020B0604020202020204" pitchFamily="34" charset="0"/>
              <a:buChar char="•"/>
            </a:pPr>
            <a:r>
              <a:rPr lang="en-US" dirty="0">
                <a:latin typeface="Arial"/>
                <a:cs typeface="Arial"/>
              </a:rPr>
              <a:t>Share a selfie with your favorite completed card by email to </a:t>
            </a:r>
            <a:r>
              <a:rPr lang="en-US" dirty="0">
                <a:latin typeface="Arial"/>
                <a:cs typeface="Arial"/>
                <a:hlinkClick r:id="rId3"/>
              </a:rPr>
              <a:t>LoveYourTree@ercpathlight.com</a:t>
            </a:r>
            <a:r>
              <a:rPr lang="en-US" dirty="0">
                <a:latin typeface="Arial"/>
                <a:cs typeface="Arial"/>
              </a:rPr>
              <a:t> or submit via the LoveYourTree.org website</a:t>
            </a:r>
            <a:endParaRPr lang="en-US" dirty="0"/>
          </a:p>
          <a:p>
            <a:pPr marL="285750" indent="-285750">
              <a:buFont typeface="Arial" panose="020B0604020202020204" pitchFamily="34" charset="0"/>
              <a:buChar char="•"/>
            </a:pPr>
            <a:r>
              <a:rPr lang="en-US" dirty="0">
                <a:latin typeface="Arial"/>
                <a:cs typeface="Arial"/>
              </a:rPr>
              <a:t>Also share on social media add the hashtag #loveyourtree </a:t>
            </a:r>
            <a:endParaRPr lang="en-US" dirty="0"/>
          </a:p>
          <a:p>
            <a:pPr marL="285750" indent="-285750">
              <a:buFont typeface="Arial" panose="020B0604020202020204" pitchFamily="34" charset="0"/>
              <a:buChar char="•"/>
            </a:pPr>
            <a:r>
              <a:rPr lang="en-US" dirty="0"/>
              <a:t>We’ll add your photo and message to the online gallery</a:t>
            </a:r>
          </a:p>
        </p:txBody>
      </p:sp>
      <p:pic>
        <p:nvPicPr>
          <p:cNvPr id="10" name="Picture 9">
            <a:extLst>
              <a:ext uri="{FF2B5EF4-FFF2-40B4-BE49-F238E27FC236}">
                <a16:creationId xmlns:a16="http://schemas.microsoft.com/office/drawing/2014/main" id="{3333502F-32ED-49E4-8478-6B4290369CD7}"/>
              </a:ext>
            </a:extLst>
          </p:cNvPr>
          <p:cNvPicPr>
            <a:picLocks noChangeAspect="1"/>
          </p:cNvPicPr>
          <p:nvPr/>
        </p:nvPicPr>
        <p:blipFill>
          <a:blip r:embed="rId4"/>
          <a:stretch>
            <a:fillRect/>
          </a:stretch>
        </p:blipFill>
        <p:spPr>
          <a:xfrm>
            <a:off x="548201" y="2235741"/>
            <a:ext cx="3277851" cy="4254082"/>
          </a:xfrm>
          <a:prstGeom prst="rect">
            <a:avLst/>
          </a:prstGeom>
          <a:ln>
            <a:solidFill>
              <a:schemeClr val="tx1"/>
            </a:solidFill>
          </a:ln>
        </p:spPr>
      </p:pic>
    </p:spTree>
    <p:extLst>
      <p:ext uri="{BB962C8B-B14F-4D97-AF65-F5344CB8AC3E}">
        <p14:creationId xmlns:p14="http://schemas.microsoft.com/office/powerpoint/2010/main" val="1015911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F947F4-B8D6-49D5-9F54-B202E3488C87}"/>
              </a:ext>
            </a:extLst>
          </p:cNvPr>
          <p:cNvSpPr>
            <a:spLocks noGrp="1"/>
          </p:cNvSpPr>
          <p:nvPr>
            <p:ph type="title"/>
          </p:nvPr>
        </p:nvSpPr>
        <p:spPr/>
        <p:txBody>
          <a:bodyPr/>
          <a:lstStyle/>
          <a:p>
            <a:r>
              <a:rPr lang="en-US" dirty="0"/>
              <a:t>Leaves of Inspiration: Shareable Affirmation Cards</a:t>
            </a:r>
          </a:p>
        </p:txBody>
      </p:sp>
      <p:pic>
        <p:nvPicPr>
          <p:cNvPr id="9" name="Picture 8">
            <a:extLst>
              <a:ext uri="{FF2B5EF4-FFF2-40B4-BE49-F238E27FC236}">
                <a16:creationId xmlns:a16="http://schemas.microsoft.com/office/drawing/2014/main" id="{57CC319E-37BB-4D1D-8B7D-0510BADCC6AE}"/>
              </a:ext>
            </a:extLst>
          </p:cNvPr>
          <p:cNvPicPr>
            <a:picLocks noChangeAspect="1"/>
          </p:cNvPicPr>
          <p:nvPr/>
        </p:nvPicPr>
        <p:blipFill>
          <a:blip r:embed="rId3"/>
          <a:stretch>
            <a:fillRect/>
          </a:stretch>
        </p:blipFill>
        <p:spPr>
          <a:xfrm>
            <a:off x="5348700" y="1927697"/>
            <a:ext cx="3356098" cy="4351915"/>
          </a:xfrm>
          <a:prstGeom prst="rect">
            <a:avLst/>
          </a:prstGeom>
          <a:ln>
            <a:solidFill>
              <a:schemeClr val="tx1"/>
            </a:solidFill>
          </a:ln>
        </p:spPr>
      </p:pic>
      <p:sp>
        <p:nvSpPr>
          <p:cNvPr id="4" name="Text Placeholder 11">
            <a:extLst>
              <a:ext uri="{FF2B5EF4-FFF2-40B4-BE49-F238E27FC236}">
                <a16:creationId xmlns:a16="http://schemas.microsoft.com/office/drawing/2014/main" id="{40A89D79-5082-4FAE-98D7-4C7340FC8791}"/>
              </a:ext>
            </a:extLst>
          </p:cNvPr>
          <p:cNvSpPr txBox="1">
            <a:spLocks/>
          </p:cNvSpPr>
          <p:nvPr/>
        </p:nvSpPr>
        <p:spPr>
          <a:xfrm>
            <a:off x="441159" y="2669644"/>
            <a:ext cx="4928935" cy="2093907"/>
          </a:xfrm>
          <a:prstGeom prst="rect">
            <a:avLst/>
          </a:prstGeom>
        </p:spPr>
        <p:txBody>
          <a:bodyPr wrap="square" lIns="91440" tIns="45720" rIns="91440" bIns="45720" anchor="t">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Arial"/>
                <a:cs typeface="Arial"/>
              </a:rPr>
              <a:t>Complete the one or all the prompts</a:t>
            </a:r>
            <a:endParaRPr lang="en-US" dirty="0"/>
          </a:p>
          <a:p>
            <a:pPr marL="285750" indent="-285750">
              <a:buFont typeface="Arial" panose="020B0604020202020204" pitchFamily="34" charset="0"/>
              <a:buChar char="•"/>
            </a:pPr>
            <a:r>
              <a:rPr lang="en-US" dirty="0">
                <a:latin typeface="Arial"/>
                <a:cs typeface="Arial"/>
              </a:rPr>
              <a:t>Share your favorite completed card by email to </a:t>
            </a:r>
            <a:r>
              <a:rPr lang="en-US" dirty="0">
                <a:latin typeface="Arial"/>
                <a:cs typeface="Arial"/>
                <a:hlinkClick r:id="rId4"/>
              </a:rPr>
              <a:t>LoveYourTree@ercpathlight.com</a:t>
            </a:r>
            <a:r>
              <a:rPr lang="en-US" dirty="0">
                <a:latin typeface="Arial"/>
                <a:cs typeface="Arial"/>
              </a:rPr>
              <a:t> or submit to the LoveYourTree.org website.</a:t>
            </a:r>
            <a:endParaRPr lang="en-US" dirty="0"/>
          </a:p>
          <a:p>
            <a:pPr marL="285750" indent="-285750">
              <a:buFont typeface="Arial" panose="020B0604020202020204" pitchFamily="34" charset="0"/>
              <a:buChar char="•"/>
            </a:pPr>
            <a:r>
              <a:rPr lang="en-US" dirty="0">
                <a:latin typeface="Arial"/>
                <a:cs typeface="Arial"/>
              </a:rPr>
              <a:t>We’ll share your message of inspiration anonymously with individuals in our treatment programs.</a:t>
            </a:r>
          </a:p>
        </p:txBody>
      </p:sp>
      <p:sp>
        <p:nvSpPr>
          <p:cNvPr id="2" name="Text Placeholder 10">
            <a:extLst>
              <a:ext uri="{FF2B5EF4-FFF2-40B4-BE49-F238E27FC236}">
                <a16:creationId xmlns:a16="http://schemas.microsoft.com/office/drawing/2014/main" id="{2BA2569A-162F-4264-962E-BB1820799C04}"/>
              </a:ext>
            </a:extLst>
          </p:cNvPr>
          <p:cNvSpPr>
            <a:spLocks noGrp="1"/>
          </p:cNvSpPr>
          <p:nvPr>
            <p:ph type="body" sz="quarter" idx="10"/>
          </p:nvPr>
        </p:nvSpPr>
        <p:spPr>
          <a:xfrm>
            <a:off x="439352" y="1483769"/>
            <a:ext cx="8399848" cy="341632"/>
          </a:xfrm>
        </p:spPr>
        <p:txBody>
          <a:bodyPr wrap="square" lIns="91440" tIns="45720" rIns="91440" bIns="45720" anchor="t">
            <a:spAutoFit/>
          </a:bodyPr>
          <a:lstStyle/>
          <a:p>
            <a:r>
              <a:rPr lang="en-US" dirty="0">
                <a:latin typeface="Arial"/>
                <a:cs typeface="Arial"/>
              </a:rPr>
              <a:t>Also consider submitting one of these shareable affirmation cards.</a:t>
            </a:r>
            <a:endParaRPr lang="en-US" dirty="0"/>
          </a:p>
        </p:txBody>
      </p:sp>
    </p:spTree>
    <p:extLst>
      <p:ext uri="{BB962C8B-B14F-4D97-AF65-F5344CB8AC3E}">
        <p14:creationId xmlns:p14="http://schemas.microsoft.com/office/powerpoint/2010/main" val="191811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AD6D4-40C2-4224-9CC3-31FB77E410E4}"/>
              </a:ext>
            </a:extLst>
          </p:cNvPr>
          <p:cNvSpPr>
            <a:spLocks noGrp="1"/>
          </p:cNvSpPr>
          <p:nvPr>
            <p:ph type="body" sz="quarter" idx="10"/>
          </p:nvPr>
        </p:nvSpPr>
        <p:spPr/>
        <p:txBody>
          <a:bodyPr>
            <a:normAutofit/>
          </a:bodyPr>
          <a:lstStyle/>
          <a:p>
            <a:r>
              <a:rPr lang="en-US" dirty="0"/>
              <a:t>Pulling it ALL together to grow your tree…</a:t>
            </a:r>
          </a:p>
        </p:txBody>
      </p:sp>
      <p:sp>
        <p:nvSpPr>
          <p:cNvPr id="2" name="Title 1">
            <a:extLst>
              <a:ext uri="{FF2B5EF4-FFF2-40B4-BE49-F238E27FC236}">
                <a16:creationId xmlns:a16="http://schemas.microsoft.com/office/drawing/2014/main" id="{F125F19D-3CAC-4702-BBDF-3666D5549505}"/>
              </a:ext>
            </a:extLst>
          </p:cNvPr>
          <p:cNvSpPr>
            <a:spLocks noGrp="1"/>
          </p:cNvSpPr>
          <p:nvPr>
            <p:ph type="title"/>
          </p:nvPr>
        </p:nvSpPr>
        <p:spPr/>
        <p:txBody>
          <a:bodyPr anchor="t">
            <a:normAutofit/>
          </a:bodyPr>
          <a:lstStyle/>
          <a:p>
            <a:r>
              <a:rPr lang="en-US" dirty="0"/>
              <a:t>LYT Experiential </a:t>
            </a:r>
          </a:p>
        </p:txBody>
      </p:sp>
      <p:graphicFrame>
        <p:nvGraphicFramePr>
          <p:cNvPr id="7" name="Content Placeholder 4">
            <a:extLst>
              <a:ext uri="{FF2B5EF4-FFF2-40B4-BE49-F238E27FC236}">
                <a16:creationId xmlns:a16="http://schemas.microsoft.com/office/drawing/2014/main" id="{8170B827-9172-4913-A797-664DCAFE9B3D}"/>
              </a:ext>
            </a:extLst>
          </p:cNvPr>
          <p:cNvGraphicFramePr>
            <a:graphicFrameLocks noGrp="1"/>
          </p:cNvGraphicFramePr>
          <p:nvPr>
            <p:ph idx="4294967295"/>
            <p:extLst>
              <p:ext uri="{D42A27DB-BD31-4B8C-83A1-F6EECF244321}">
                <p14:modId xmlns:p14="http://schemas.microsoft.com/office/powerpoint/2010/main" val="2405949502"/>
              </p:ext>
            </p:extLst>
          </p:nvPr>
        </p:nvGraphicFramePr>
        <p:xfrm>
          <a:off x="481613" y="2132965"/>
          <a:ext cx="83153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442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C5385-A7BF-464A-A3B5-31F6A7D5C1DF}"/>
              </a:ext>
            </a:extLst>
          </p:cNvPr>
          <p:cNvSpPr>
            <a:spLocks noGrp="1"/>
          </p:cNvSpPr>
          <p:nvPr>
            <p:ph type="title"/>
          </p:nvPr>
        </p:nvSpPr>
        <p:spPr/>
        <p:txBody>
          <a:bodyPr/>
          <a:lstStyle/>
          <a:p>
            <a:r>
              <a:rPr lang="en-US" dirty="0"/>
              <a:t>2 Ways to Submit your LYT Entry…</a:t>
            </a:r>
          </a:p>
        </p:txBody>
      </p:sp>
      <p:sp>
        <p:nvSpPr>
          <p:cNvPr id="5" name="Text Placeholder 4">
            <a:extLst>
              <a:ext uri="{FF2B5EF4-FFF2-40B4-BE49-F238E27FC236}">
                <a16:creationId xmlns:a16="http://schemas.microsoft.com/office/drawing/2014/main" id="{A7DE32B8-F16B-4E48-8F23-0AF92DC1C062}"/>
              </a:ext>
            </a:extLst>
          </p:cNvPr>
          <p:cNvSpPr>
            <a:spLocks noGrp="1"/>
          </p:cNvSpPr>
          <p:nvPr>
            <p:ph type="body" sz="quarter" idx="10"/>
          </p:nvPr>
        </p:nvSpPr>
        <p:spPr>
          <a:xfrm>
            <a:off x="4021666" y="2570125"/>
            <a:ext cx="1236134" cy="646331"/>
          </a:xfrm>
        </p:spPr>
        <p:txBody>
          <a:bodyPr/>
          <a:lstStyle/>
          <a:p>
            <a:r>
              <a:rPr lang="en-US" sz="2000" b="1" dirty="0"/>
              <a:t>~  OR  ~</a:t>
            </a:r>
          </a:p>
        </p:txBody>
      </p:sp>
      <p:sp>
        <p:nvSpPr>
          <p:cNvPr id="6" name="Text Placeholder 5">
            <a:extLst>
              <a:ext uri="{FF2B5EF4-FFF2-40B4-BE49-F238E27FC236}">
                <a16:creationId xmlns:a16="http://schemas.microsoft.com/office/drawing/2014/main" id="{3ECED897-820C-4654-9C89-579A22A8275A}"/>
              </a:ext>
            </a:extLst>
          </p:cNvPr>
          <p:cNvSpPr>
            <a:spLocks noGrp="1"/>
          </p:cNvSpPr>
          <p:nvPr>
            <p:ph type="body" sz="quarter" idx="14"/>
          </p:nvPr>
        </p:nvSpPr>
        <p:spPr>
          <a:xfrm>
            <a:off x="439351" y="1636487"/>
            <a:ext cx="3865109" cy="978729"/>
          </a:xfrm>
        </p:spPr>
        <p:txBody>
          <a:bodyPr/>
          <a:lstStyle/>
          <a:p>
            <a:r>
              <a:rPr lang="en-US" sz="1600" dirty="0"/>
              <a:t>Send us your art via email to </a:t>
            </a:r>
            <a:r>
              <a:rPr lang="en-US" sz="1600" dirty="0">
                <a:hlinkClick r:id="rId2"/>
              </a:rPr>
              <a:t>LoveYourTree@ercpathlight.com</a:t>
            </a:r>
            <a:r>
              <a:rPr lang="en-US" sz="1600" dirty="0"/>
              <a:t> along with a completed consent form…</a:t>
            </a:r>
          </a:p>
        </p:txBody>
      </p:sp>
      <p:sp>
        <p:nvSpPr>
          <p:cNvPr id="8" name="Text Placeholder 5">
            <a:extLst>
              <a:ext uri="{FF2B5EF4-FFF2-40B4-BE49-F238E27FC236}">
                <a16:creationId xmlns:a16="http://schemas.microsoft.com/office/drawing/2014/main" id="{2725A502-6046-4D76-861B-356586D03F9B}"/>
              </a:ext>
            </a:extLst>
          </p:cNvPr>
          <p:cNvSpPr txBox="1">
            <a:spLocks/>
          </p:cNvSpPr>
          <p:nvPr/>
        </p:nvSpPr>
        <p:spPr>
          <a:xfrm>
            <a:off x="5392352" y="2740941"/>
            <a:ext cx="3446848" cy="757130"/>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1600" dirty="0"/>
              <a:t>Upload your file directly to the </a:t>
            </a:r>
            <a:r>
              <a:rPr lang="en-US" sz="1600" dirty="0">
                <a:hlinkClick r:id="rId3"/>
              </a:rPr>
              <a:t>www.LoveYourTree.org</a:t>
            </a:r>
            <a:r>
              <a:rPr lang="en-US" sz="1600" dirty="0"/>
              <a:t> website and complete the online consent form. </a:t>
            </a:r>
          </a:p>
        </p:txBody>
      </p:sp>
      <p:pic>
        <p:nvPicPr>
          <p:cNvPr id="2" name="Picture 1">
            <a:extLst>
              <a:ext uri="{FF2B5EF4-FFF2-40B4-BE49-F238E27FC236}">
                <a16:creationId xmlns:a16="http://schemas.microsoft.com/office/drawing/2014/main" id="{5C23085C-6E43-429E-A254-7950FC4C96F3}"/>
              </a:ext>
            </a:extLst>
          </p:cNvPr>
          <p:cNvPicPr>
            <a:picLocks noChangeAspect="1"/>
          </p:cNvPicPr>
          <p:nvPr/>
        </p:nvPicPr>
        <p:blipFill>
          <a:blip r:embed="rId4"/>
          <a:stretch>
            <a:fillRect/>
          </a:stretch>
        </p:blipFill>
        <p:spPr>
          <a:xfrm>
            <a:off x="439351" y="2450194"/>
            <a:ext cx="3258873" cy="4202643"/>
          </a:xfrm>
          <a:prstGeom prst="rect">
            <a:avLst/>
          </a:prstGeom>
        </p:spPr>
      </p:pic>
      <p:pic>
        <p:nvPicPr>
          <p:cNvPr id="7" name="Picture 6">
            <a:extLst>
              <a:ext uri="{FF2B5EF4-FFF2-40B4-BE49-F238E27FC236}">
                <a16:creationId xmlns:a16="http://schemas.microsoft.com/office/drawing/2014/main" id="{73C6906E-01CC-4163-BB9B-AE3F5DFB898F}"/>
              </a:ext>
            </a:extLst>
          </p:cNvPr>
          <p:cNvPicPr>
            <a:picLocks noChangeAspect="1"/>
          </p:cNvPicPr>
          <p:nvPr/>
        </p:nvPicPr>
        <p:blipFill>
          <a:blip r:embed="rId5"/>
          <a:stretch>
            <a:fillRect/>
          </a:stretch>
        </p:blipFill>
        <p:spPr>
          <a:xfrm>
            <a:off x="4260561" y="3580695"/>
            <a:ext cx="4716610" cy="3072142"/>
          </a:xfrm>
          <a:prstGeom prst="rect">
            <a:avLst/>
          </a:prstGeom>
        </p:spPr>
      </p:pic>
    </p:spTree>
    <p:extLst>
      <p:ext uri="{BB962C8B-B14F-4D97-AF65-F5344CB8AC3E}">
        <p14:creationId xmlns:p14="http://schemas.microsoft.com/office/powerpoint/2010/main" val="259465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CCE2-8567-44DC-93CE-A1BB90AE966A}"/>
              </a:ext>
            </a:extLst>
          </p:cNvPr>
          <p:cNvSpPr>
            <a:spLocks noGrp="1"/>
          </p:cNvSpPr>
          <p:nvPr>
            <p:ph type="title"/>
          </p:nvPr>
        </p:nvSpPr>
        <p:spPr/>
        <p:txBody>
          <a:bodyPr/>
          <a:lstStyle/>
          <a:p>
            <a:r>
              <a:rPr lang="en-US" dirty="0"/>
              <a:t>Thank you for participating in Love Your Tree!</a:t>
            </a:r>
          </a:p>
        </p:txBody>
      </p:sp>
      <p:sp>
        <p:nvSpPr>
          <p:cNvPr id="3" name="Text Placeholder 2">
            <a:extLst>
              <a:ext uri="{FF2B5EF4-FFF2-40B4-BE49-F238E27FC236}">
                <a16:creationId xmlns:a16="http://schemas.microsoft.com/office/drawing/2014/main" id="{93436CBF-D9AB-4201-9960-982CC537B304}"/>
              </a:ext>
            </a:extLst>
          </p:cNvPr>
          <p:cNvSpPr>
            <a:spLocks noGrp="1"/>
          </p:cNvSpPr>
          <p:nvPr>
            <p:ph type="body" sz="quarter" idx="10"/>
          </p:nvPr>
        </p:nvSpPr>
        <p:spPr/>
        <p:txBody>
          <a:bodyPr/>
          <a:lstStyle/>
          <a:p>
            <a:r>
              <a:rPr lang="en-US" dirty="0"/>
              <a:t>Questions? Comments? </a:t>
            </a:r>
          </a:p>
        </p:txBody>
      </p:sp>
      <p:sp>
        <p:nvSpPr>
          <p:cNvPr id="4" name="Text Placeholder 3">
            <a:extLst>
              <a:ext uri="{FF2B5EF4-FFF2-40B4-BE49-F238E27FC236}">
                <a16:creationId xmlns:a16="http://schemas.microsoft.com/office/drawing/2014/main" id="{F3A0F77A-9677-45E2-87F3-6551D8B98B10}"/>
              </a:ext>
            </a:extLst>
          </p:cNvPr>
          <p:cNvSpPr>
            <a:spLocks noGrp="1"/>
          </p:cNvSpPr>
          <p:nvPr>
            <p:ph type="body" sz="quarter" idx="14"/>
          </p:nvPr>
        </p:nvSpPr>
        <p:spPr>
          <a:xfrm>
            <a:off x="439352" y="2636090"/>
            <a:ext cx="4545196" cy="2267287"/>
          </a:xfrm>
        </p:spPr>
        <p:txBody>
          <a:bodyPr wrap="square" lIns="91440" tIns="45720" rIns="91440" bIns="45720" anchor="t">
            <a:spAutoFit/>
          </a:bodyPr>
          <a:lstStyle/>
          <a:p>
            <a:r>
              <a:rPr lang="en-US" sz="2200" dirty="0">
                <a:latin typeface="Arial"/>
                <a:cs typeface="Arial"/>
              </a:rPr>
              <a:t>Email us at </a:t>
            </a:r>
            <a:r>
              <a:rPr lang="en-US" sz="2200" dirty="0">
                <a:latin typeface="Arial"/>
                <a:cs typeface="Arial"/>
                <a:hlinkClick r:id="rId2"/>
              </a:rPr>
              <a:t>LoveYourTree@ERCPathlight.com</a:t>
            </a:r>
            <a:endParaRPr lang="en-US"/>
          </a:p>
          <a:p>
            <a:endParaRPr lang="en-US" sz="2200" dirty="0">
              <a:latin typeface="Arial"/>
              <a:cs typeface="Arial"/>
            </a:endParaRPr>
          </a:p>
          <a:p>
            <a:r>
              <a:rPr lang="en-US" b="1" dirty="0">
                <a:solidFill>
                  <a:srgbClr val="007580"/>
                </a:solidFill>
                <a:latin typeface="Arial"/>
                <a:cs typeface="Arial"/>
              </a:rPr>
              <a:t>Accompanying Resources/Handouts</a:t>
            </a:r>
            <a:endParaRPr lang="en-US" dirty="0">
              <a:solidFill>
                <a:srgbClr val="74787B"/>
              </a:solidFill>
            </a:endParaRPr>
          </a:p>
          <a:p>
            <a:r>
              <a:rPr lang="en-US" i="1" dirty="0">
                <a:solidFill>
                  <a:srgbClr val="ED7D31"/>
                </a:solidFill>
                <a:latin typeface="Calibri"/>
                <a:cs typeface="Calibri"/>
              </a:rPr>
              <a:t>Available to download at </a:t>
            </a:r>
            <a:r>
              <a:rPr lang="en-US" i="1" dirty="0">
                <a:solidFill>
                  <a:srgbClr val="ED7D31"/>
                </a:solidFill>
                <a:latin typeface="Calibri"/>
                <a:cs typeface="Calibri"/>
                <a:hlinkClick r:id="rId3"/>
              </a:rPr>
              <a:t>LoveYourTree.org</a:t>
            </a:r>
            <a:endParaRPr lang="en-US"/>
          </a:p>
          <a:p>
            <a:endParaRPr lang="en-US" dirty="0"/>
          </a:p>
        </p:txBody>
      </p:sp>
      <p:pic>
        <p:nvPicPr>
          <p:cNvPr id="5" name="Picture 4" descr="A picture containing text&#10;&#10;Description automatically generated">
            <a:extLst>
              <a:ext uri="{FF2B5EF4-FFF2-40B4-BE49-F238E27FC236}">
                <a16:creationId xmlns:a16="http://schemas.microsoft.com/office/drawing/2014/main" id="{08776B10-2586-46CA-88F9-8CD9DA2E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533" y="1984798"/>
            <a:ext cx="3544150" cy="4525121"/>
          </a:xfrm>
          <a:prstGeom prst="rect">
            <a:avLst/>
          </a:prstGeom>
        </p:spPr>
      </p:pic>
      <p:sp>
        <p:nvSpPr>
          <p:cNvPr id="6" name="Rectangle 5">
            <a:extLst>
              <a:ext uri="{FF2B5EF4-FFF2-40B4-BE49-F238E27FC236}">
                <a16:creationId xmlns:a16="http://schemas.microsoft.com/office/drawing/2014/main" id="{633BDD39-E552-4EAA-9D2E-E1BEC206C217}"/>
              </a:ext>
            </a:extLst>
          </p:cNvPr>
          <p:cNvSpPr/>
          <p:nvPr/>
        </p:nvSpPr>
        <p:spPr>
          <a:xfrm rot="16200000">
            <a:off x="4083314" y="5347075"/>
            <a:ext cx="2064078" cy="261610"/>
          </a:xfrm>
          <a:prstGeom prst="rect">
            <a:avLst/>
          </a:prstGeom>
        </p:spPr>
        <p:txBody>
          <a:bodyPr wrap="square">
            <a:spAutoFit/>
          </a:bodyPr>
          <a:lstStyle/>
          <a:p>
            <a:pPr lvl="0" defTabSz="457200" latinLnBrk="1" hangingPunct="0"/>
            <a:r>
              <a:rPr lang="en-US" sz="1100" dirty="0">
                <a:solidFill>
                  <a:srgbClr val="6BC3BF"/>
                </a:solidFill>
                <a:ea typeface="Arial"/>
                <a:cs typeface="Arial"/>
                <a:sym typeface="Arial"/>
              </a:rPr>
              <a:t>Artwork by: Emily </a:t>
            </a:r>
            <a:r>
              <a:rPr lang="en-US" sz="1100" dirty="0" err="1">
                <a:solidFill>
                  <a:srgbClr val="6BC3BF"/>
                </a:solidFill>
                <a:ea typeface="Arial"/>
                <a:cs typeface="Arial"/>
                <a:sym typeface="Arial"/>
              </a:rPr>
              <a:t>Raulie</a:t>
            </a:r>
            <a:endParaRPr lang="en-US" sz="1100" dirty="0">
              <a:solidFill>
                <a:srgbClr val="6BC3BF"/>
              </a:solidFill>
              <a:ea typeface="Arial"/>
              <a:cs typeface="Arial"/>
              <a:sym typeface="Arial"/>
            </a:endParaRPr>
          </a:p>
        </p:txBody>
      </p:sp>
    </p:spTree>
    <p:extLst>
      <p:ext uri="{BB962C8B-B14F-4D97-AF65-F5344CB8AC3E}">
        <p14:creationId xmlns:p14="http://schemas.microsoft.com/office/powerpoint/2010/main" val="540238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F317-2AE4-4B4A-A352-BA2F55FFF062}"/>
              </a:ext>
            </a:extLst>
          </p:cNvPr>
          <p:cNvSpPr>
            <a:spLocks noGrp="1"/>
          </p:cNvSpPr>
          <p:nvPr>
            <p:ph type="title"/>
          </p:nvPr>
        </p:nvSpPr>
        <p:spPr/>
        <p:txBody>
          <a:bodyPr/>
          <a:lstStyle/>
          <a:p>
            <a:r>
              <a:rPr lang="en-US"/>
              <a:t>Frequently Asked Questions (FAQs)</a:t>
            </a:r>
            <a:endParaRPr lang="en-US" dirty="0"/>
          </a:p>
        </p:txBody>
      </p:sp>
      <p:pic>
        <p:nvPicPr>
          <p:cNvPr id="6" name="Picture 5">
            <a:extLst>
              <a:ext uri="{FF2B5EF4-FFF2-40B4-BE49-F238E27FC236}">
                <a16:creationId xmlns:a16="http://schemas.microsoft.com/office/drawing/2014/main" id="{22396938-B811-4965-B7EE-B2898C81152D}"/>
              </a:ext>
            </a:extLst>
          </p:cNvPr>
          <p:cNvPicPr>
            <a:picLocks noChangeAspect="1"/>
          </p:cNvPicPr>
          <p:nvPr/>
        </p:nvPicPr>
        <p:blipFill>
          <a:blip r:embed="rId2"/>
          <a:stretch>
            <a:fillRect/>
          </a:stretch>
        </p:blipFill>
        <p:spPr>
          <a:xfrm>
            <a:off x="2879285" y="1924205"/>
            <a:ext cx="3385430" cy="4375100"/>
          </a:xfrm>
          <a:prstGeom prst="rect">
            <a:avLst/>
          </a:prstGeom>
        </p:spPr>
      </p:pic>
    </p:spTree>
    <p:extLst>
      <p:ext uri="{BB962C8B-B14F-4D97-AF65-F5344CB8AC3E}">
        <p14:creationId xmlns:p14="http://schemas.microsoft.com/office/powerpoint/2010/main" val="222448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0F23-1D18-48B9-A707-3558DFACCC1A}"/>
              </a:ext>
            </a:extLst>
          </p:cNvPr>
          <p:cNvSpPr>
            <a:spLocks noGrp="1"/>
          </p:cNvSpPr>
          <p:nvPr>
            <p:ph type="title"/>
          </p:nvPr>
        </p:nvSpPr>
        <p:spPr/>
        <p:txBody>
          <a:bodyPr/>
          <a:lstStyle/>
          <a:p>
            <a:r>
              <a:rPr lang="en-US" dirty="0"/>
              <a:t>Self-Compassion</a:t>
            </a:r>
          </a:p>
        </p:txBody>
      </p:sp>
      <p:sp>
        <p:nvSpPr>
          <p:cNvPr id="3" name="Text Placeholder 2">
            <a:extLst>
              <a:ext uri="{FF2B5EF4-FFF2-40B4-BE49-F238E27FC236}">
                <a16:creationId xmlns:a16="http://schemas.microsoft.com/office/drawing/2014/main" id="{BBC5A07E-3488-42C8-A501-0ED5EC97040E}"/>
              </a:ext>
            </a:extLst>
          </p:cNvPr>
          <p:cNvSpPr>
            <a:spLocks noGrp="1"/>
          </p:cNvSpPr>
          <p:nvPr>
            <p:ph type="body" sz="quarter" idx="10"/>
          </p:nvPr>
        </p:nvSpPr>
        <p:spPr>
          <a:xfrm>
            <a:off x="439352" y="1563979"/>
            <a:ext cx="4666906" cy="1089529"/>
          </a:xfrm>
        </p:spPr>
        <p:txBody>
          <a:bodyPr/>
          <a:lstStyle/>
          <a:p>
            <a:r>
              <a:rPr lang="en-US" dirty="0"/>
              <a:t>The number of toxic media messages we are exposed to in one day is greater than previous generation were exposed to in one entire year.</a:t>
            </a:r>
          </a:p>
        </p:txBody>
      </p:sp>
      <p:sp>
        <p:nvSpPr>
          <p:cNvPr id="4" name="Text Placeholder 3">
            <a:extLst>
              <a:ext uri="{FF2B5EF4-FFF2-40B4-BE49-F238E27FC236}">
                <a16:creationId xmlns:a16="http://schemas.microsoft.com/office/drawing/2014/main" id="{4E52EC0C-3FBC-46AB-904A-38DC1F85AC34}"/>
              </a:ext>
            </a:extLst>
          </p:cNvPr>
          <p:cNvSpPr>
            <a:spLocks noGrp="1"/>
          </p:cNvSpPr>
          <p:nvPr>
            <p:ph type="body" sz="quarter" idx="14"/>
          </p:nvPr>
        </p:nvSpPr>
        <p:spPr>
          <a:xfrm>
            <a:off x="439352" y="2745116"/>
            <a:ext cx="4361248" cy="3576364"/>
          </a:xfrm>
        </p:spPr>
        <p:txBody>
          <a:bodyPr/>
          <a:lstStyle/>
          <a:p>
            <a:r>
              <a:rPr lang="en-US" dirty="0"/>
              <a:t>Most of the media we come into contact with on a daily basis encourages us to…</a:t>
            </a:r>
          </a:p>
          <a:p>
            <a:pPr marL="285750" indent="-285750">
              <a:buFont typeface="Arial" panose="020B0604020202020204" pitchFamily="34" charset="0"/>
              <a:buChar char="•"/>
            </a:pPr>
            <a:r>
              <a:rPr lang="en-US" sz="1600" i="1" dirty="0"/>
              <a:t>Criticize ourselves &amp; our appearance </a:t>
            </a:r>
          </a:p>
          <a:p>
            <a:pPr marL="285750" indent="-285750">
              <a:buFont typeface="Arial" panose="020B0604020202020204" pitchFamily="34" charset="0"/>
              <a:buChar char="•"/>
            </a:pPr>
            <a:r>
              <a:rPr lang="en-US" sz="1600" i="1" dirty="0"/>
              <a:t>Compare ourselves, our lives &amp; our bodies to other people (or just to other people’s representation of themselves on social media!)</a:t>
            </a:r>
          </a:p>
          <a:p>
            <a:pPr marL="285750" indent="-285750">
              <a:buFont typeface="Arial" panose="020B0604020202020204" pitchFamily="34" charset="0"/>
              <a:buChar char="•"/>
            </a:pPr>
            <a:r>
              <a:rPr lang="en-US" sz="1600" i="1" dirty="0"/>
              <a:t>Strive for “perfection” </a:t>
            </a:r>
          </a:p>
          <a:p>
            <a:pPr marL="285750" indent="-285750">
              <a:buFont typeface="Arial" panose="020B0604020202020204" pitchFamily="34" charset="0"/>
              <a:buChar char="•"/>
            </a:pPr>
            <a:r>
              <a:rPr lang="en-US" sz="1600" i="1" dirty="0"/>
              <a:t>Keep our struggles hidden/quiet</a:t>
            </a:r>
          </a:p>
          <a:p>
            <a:pPr marL="285750" indent="-285750">
              <a:buFont typeface="Arial" panose="020B0604020202020204" pitchFamily="34" charset="0"/>
              <a:buChar char="•"/>
            </a:pPr>
            <a:r>
              <a:rPr lang="en-US" sz="1600" i="1" dirty="0"/>
              <a:t>Prioritize productivity over rest &amp; self-care</a:t>
            </a:r>
          </a:p>
          <a:p>
            <a:pPr marL="285750" indent="-285750">
              <a:buFont typeface="Arial" panose="020B0604020202020204" pitchFamily="34" charset="0"/>
              <a:buChar char="•"/>
            </a:pPr>
            <a:r>
              <a:rPr lang="en-US" sz="1600" i="1" dirty="0"/>
              <a:t>Conform to unrealistic ideals &amp; expectations</a:t>
            </a:r>
          </a:p>
        </p:txBody>
      </p:sp>
      <p:pic>
        <p:nvPicPr>
          <p:cNvPr id="5" name="Picture 4" descr="A painting of a person&#10;&#10;Description automatically generated">
            <a:extLst>
              <a:ext uri="{FF2B5EF4-FFF2-40B4-BE49-F238E27FC236}">
                <a16:creationId xmlns:a16="http://schemas.microsoft.com/office/drawing/2014/main" id="{5E1917DD-0817-4DCD-A468-32C45B7DA979}"/>
              </a:ext>
            </a:extLst>
          </p:cNvPr>
          <p:cNvPicPr>
            <a:picLocks noChangeAspect="1"/>
          </p:cNvPicPr>
          <p:nvPr/>
        </p:nvPicPr>
        <p:blipFill>
          <a:blip r:embed="rId3"/>
          <a:stretch>
            <a:fillRect/>
          </a:stretch>
        </p:blipFill>
        <p:spPr>
          <a:xfrm>
            <a:off x="5367866" y="1846406"/>
            <a:ext cx="3471333" cy="4642261"/>
          </a:xfrm>
          <a:prstGeom prst="rect">
            <a:avLst/>
          </a:prstGeom>
        </p:spPr>
      </p:pic>
      <p:sp>
        <p:nvSpPr>
          <p:cNvPr id="7" name="TextBox 6">
            <a:extLst>
              <a:ext uri="{FF2B5EF4-FFF2-40B4-BE49-F238E27FC236}">
                <a16:creationId xmlns:a16="http://schemas.microsoft.com/office/drawing/2014/main" id="{A1334B84-A572-4231-AC55-DD9AEC1BD90B}"/>
              </a:ext>
            </a:extLst>
          </p:cNvPr>
          <p:cNvSpPr txBox="1"/>
          <p:nvPr/>
        </p:nvSpPr>
        <p:spPr>
          <a:xfrm rot="16200000">
            <a:off x="3790822" y="4744436"/>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accent2"/>
                </a:solidFill>
                <a:effectLst/>
                <a:uFillTx/>
                <a:latin typeface="Arial"/>
                <a:ea typeface="Arial"/>
                <a:cs typeface="Arial"/>
                <a:sym typeface="Arial"/>
              </a:rPr>
              <a:t>Artwork by: Haley Metzger, 2016</a:t>
            </a:r>
          </a:p>
        </p:txBody>
      </p:sp>
    </p:spTree>
    <p:extLst>
      <p:ext uri="{BB962C8B-B14F-4D97-AF65-F5344CB8AC3E}">
        <p14:creationId xmlns:p14="http://schemas.microsoft.com/office/powerpoint/2010/main" val="265626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Content Placeholder 605">
            <a:extLst>
              <a:ext uri="{FF2B5EF4-FFF2-40B4-BE49-F238E27FC236}">
                <a16:creationId xmlns:a16="http://schemas.microsoft.com/office/drawing/2014/main" id="{664FF972-AFAD-407B-9F5A-C8BBE2C4B4D7}"/>
              </a:ext>
            </a:extLst>
          </p:cNvPr>
          <p:cNvSpPr>
            <a:spLocks noGrp="1"/>
          </p:cNvSpPr>
          <p:nvPr>
            <p:ph type="body" sz="quarter" idx="10"/>
          </p:nvPr>
        </p:nvSpPr>
        <p:spPr>
          <a:xfrm>
            <a:off x="439352" y="1563979"/>
            <a:ext cx="8399848" cy="590931"/>
          </a:xfrm>
        </p:spPr>
        <p:txBody>
          <a:bodyPr/>
          <a:lstStyle/>
          <a:p>
            <a:r>
              <a:rPr lang="en-US" dirty="0"/>
              <a:t>Body image refers to </a:t>
            </a:r>
            <a:r>
              <a:rPr lang="en-US" b="1" i="1" dirty="0"/>
              <a:t>“the picture of our own body which we form in our own mind” </a:t>
            </a:r>
            <a:r>
              <a:rPr lang="en-US" dirty="0"/>
              <a:t>(</a:t>
            </a:r>
            <a:r>
              <a:rPr lang="en-US" dirty="0" err="1"/>
              <a:t>Schilder</a:t>
            </a:r>
            <a:r>
              <a:rPr lang="en-US" dirty="0"/>
              <a:t>, 1935).  </a:t>
            </a:r>
            <a:endParaRPr lang="en-US" dirty="0">
              <a:cs typeface="Calibri" panose="020F0502020204030204"/>
            </a:endParaRPr>
          </a:p>
        </p:txBody>
      </p:sp>
      <p:sp>
        <p:nvSpPr>
          <p:cNvPr id="6" name="Title 1">
            <a:extLst>
              <a:ext uri="{FF2B5EF4-FFF2-40B4-BE49-F238E27FC236}">
                <a16:creationId xmlns:a16="http://schemas.microsoft.com/office/drawing/2014/main" id="{0BB687D4-E84E-46D1-AF49-2255A914BF1E}"/>
              </a:ext>
            </a:extLst>
          </p:cNvPr>
          <p:cNvSpPr>
            <a:spLocks noGrp="1"/>
          </p:cNvSpPr>
          <p:nvPr>
            <p:ph type="title"/>
          </p:nvPr>
        </p:nvSpPr>
        <p:spPr/>
        <p:txBody>
          <a:bodyPr/>
          <a:lstStyle/>
          <a:p>
            <a:r>
              <a:rPr lang="en-US" dirty="0"/>
              <a:t>Body Acceptance</a:t>
            </a:r>
          </a:p>
        </p:txBody>
      </p:sp>
      <p:sp>
        <p:nvSpPr>
          <p:cNvPr id="2" name="Text Placeholder 1">
            <a:extLst>
              <a:ext uri="{FF2B5EF4-FFF2-40B4-BE49-F238E27FC236}">
                <a16:creationId xmlns:a16="http://schemas.microsoft.com/office/drawing/2014/main" id="{9381097F-8002-4E7D-ADA0-0E8AF9FAEEF7}"/>
              </a:ext>
            </a:extLst>
          </p:cNvPr>
          <p:cNvSpPr>
            <a:spLocks noGrp="1"/>
          </p:cNvSpPr>
          <p:nvPr>
            <p:ph type="body" sz="quarter" idx="14"/>
          </p:nvPr>
        </p:nvSpPr>
        <p:spPr>
          <a:xfrm>
            <a:off x="439352" y="2266717"/>
            <a:ext cx="6135068" cy="3475823"/>
          </a:xfrm>
        </p:spPr>
        <p:txBody>
          <a:bodyPr/>
          <a:lstStyle/>
          <a:p>
            <a:r>
              <a:rPr lang="en-US" dirty="0"/>
              <a:t>The way we SEE or PERCEIVE ourselves and our body or appearance</a:t>
            </a:r>
          </a:p>
          <a:p>
            <a:pPr marL="285750" indent="-285750">
              <a:buFont typeface="Arial" panose="020B0604020202020204" pitchFamily="34" charset="0"/>
              <a:buChar char="•"/>
            </a:pPr>
            <a:r>
              <a:rPr lang="en-US" dirty="0"/>
              <a:t>The way we FEEL about our body</a:t>
            </a:r>
          </a:p>
          <a:p>
            <a:pPr marL="285750" indent="-285750">
              <a:buFont typeface="Arial" panose="020B0604020202020204" pitchFamily="34" charset="0"/>
              <a:buChar char="•"/>
            </a:pPr>
            <a:r>
              <a:rPr lang="en-US" dirty="0"/>
              <a:t>The THOUGHTS &amp; BELIEFS we have about our body </a:t>
            </a:r>
          </a:p>
          <a:p>
            <a:pPr marL="285750" indent="-285750">
              <a:buFont typeface="Arial" panose="020B0604020202020204" pitchFamily="34" charset="0"/>
              <a:buChar char="•"/>
            </a:pPr>
            <a:r>
              <a:rPr lang="en-US" dirty="0"/>
              <a:t>The way we BEHAVE -  the things we DO or DON'T DO - because of the way we see, feel and think about our bodies.</a:t>
            </a:r>
          </a:p>
          <a:p>
            <a:endParaRPr lang="en-US" dirty="0"/>
          </a:p>
          <a:p>
            <a:r>
              <a:rPr lang="en-US" i="1" dirty="0"/>
              <a:t>Body acceptance means approving and loving your body despite its real or perceived imperfections, allowing a diversity of bodies in the world.</a:t>
            </a:r>
          </a:p>
        </p:txBody>
      </p:sp>
      <p:sp>
        <p:nvSpPr>
          <p:cNvPr id="7" name="TextBox 6">
            <a:extLst>
              <a:ext uri="{FF2B5EF4-FFF2-40B4-BE49-F238E27FC236}">
                <a16:creationId xmlns:a16="http://schemas.microsoft.com/office/drawing/2014/main" id="{03A31D84-7FCC-4576-815B-658CC27D5580}"/>
              </a:ext>
            </a:extLst>
          </p:cNvPr>
          <p:cNvSpPr txBox="1"/>
          <p:nvPr/>
        </p:nvSpPr>
        <p:spPr>
          <a:xfrm>
            <a:off x="6989423" y="2154910"/>
            <a:ext cx="1957807" cy="3547125"/>
          </a:xfrm>
          <a:prstGeom prst="rect">
            <a:avLst/>
          </a:prstGeom>
          <a:solidFill>
            <a:srgbClr val="008080"/>
          </a:solidFill>
          <a:effectLst>
            <a:outerShdw blurRad="50800" dist="50800" dir="5400000" algn="ctr" rotWithShape="0">
              <a:srgbClr val="008080"/>
            </a:outerShdw>
            <a:softEdge rad="0"/>
          </a:effectLst>
        </p:spPr>
        <p:txBody>
          <a:bodyPr wrap="square">
            <a:spAutoFit/>
          </a:bodyPr>
          <a:lstStyle/>
          <a:p>
            <a:pPr algn="ctr"/>
            <a:r>
              <a:rPr kumimoji="0" lang="en-US" b="0" i="1"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a:t>
            </a:r>
            <a:r>
              <a:rPr kumimoji="0" lang="en-US" b="0"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Positive body image isn’t believing your body looks good; it is knowing your body IS good, regardless of how it looks.”</a:t>
            </a:r>
            <a:br>
              <a:rPr kumimoji="0" lang="en-US" b="1"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b="1"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br>
              <a:rPr kumimoji="0" lang="en-US" b="1"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600" b="1"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en-US" sz="1050" b="0" i="1"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Lindsay Kite, PhD / </a:t>
            </a:r>
            <a:r>
              <a:rPr kumimoji="0" lang="en-US" sz="1050" b="0" i="0" u="none" strike="noStrike" kern="1200" cap="none" spc="2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@beauty_redefined</a:t>
            </a:r>
            <a:endParaRPr lang="en-US" sz="1400" dirty="0">
              <a:solidFill>
                <a:schemeClr val="bg1"/>
              </a:solidFill>
            </a:endParaRPr>
          </a:p>
        </p:txBody>
      </p:sp>
    </p:spTree>
    <p:extLst>
      <p:ext uri="{BB962C8B-B14F-4D97-AF65-F5344CB8AC3E}">
        <p14:creationId xmlns:p14="http://schemas.microsoft.com/office/powerpoint/2010/main" val="170722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0714D8-5561-4445-8477-551269E2D7C9}"/>
              </a:ext>
            </a:extLst>
          </p:cNvPr>
          <p:cNvSpPr>
            <a:spLocks noGrp="1"/>
          </p:cNvSpPr>
          <p:nvPr>
            <p:ph type="body" sz="quarter" idx="10"/>
          </p:nvPr>
        </p:nvSpPr>
        <p:spPr>
          <a:xfrm>
            <a:off x="536051" y="6205622"/>
            <a:ext cx="8206450" cy="341632"/>
          </a:xfrm>
        </p:spPr>
        <p:txBody>
          <a:bodyPr/>
          <a:lstStyle/>
          <a:p>
            <a:pPr algn="ctr"/>
            <a:r>
              <a:rPr lang="en-US" dirty="0"/>
              <a:t>Can you find or think of other examples of common media mixed messages?</a:t>
            </a:r>
          </a:p>
        </p:txBody>
      </p:sp>
      <p:sp>
        <p:nvSpPr>
          <p:cNvPr id="4" name="Title 3">
            <a:extLst>
              <a:ext uri="{FF2B5EF4-FFF2-40B4-BE49-F238E27FC236}">
                <a16:creationId xmlns:a16="http://schemas.microsoft.com/office/drawing/2014/main" id="{9EE0D5CE-F6BA-484A-B9C0-B1C92F82ABFE}"/>
              </a:ext>
            </a:extLst>
          </p:cNvPr>
          <p:cNvSpPr>
            <a:spLocks noGrp="1"/>
          </p:cNvSpPr>
          <p:nvPr>
            <p:ph type="title"/>
          </p:nvPr>
        </p:nvSpPr>
        <p:spPr/>
        <p:txBody>
          <a:bodyPr/>
          <a:lstStyle/>
          <a:p>
            <a:r>
              <a:rPr lang="en-US" dirty="0"/>
              <a:t>Examples of Harmful Media Practices…</a:t>
            </a:r>
          </a:p>
        </p:txBody>
      </p:sp>
      <p:sp>
        <p:nvSpPr>
          <p:cNvPr id="6" name="Text Placeholder 5">
            <a:extLst>
              <a:ext uri="{FF2B5EF4-FFF2-40B4-BE49-F238E27FC236}">
                <a16:creationId xmlns:a16="http://schemas.microsoft.com/office/drawing/2014/main" id="{08D9BD73-F449-47AF-A89F-70A8DC7332B8}"/>
              </a:ext>
            </a:extLst>
          </p:cNvPr>
          <p:cNvSpPr>
            <a:spLocks noGrp="1"/>
          </p:cNvSpPr>
          <p:nvPr>
            <p:ph type="body" sz="quarter" idx="14"/>
          </p:nvPr>
        </p:nvSpPr>
        <p:spPr>
          <a:xfrm>
            <a:off x="439349" y="4901040"/>
            <a:ext cx="4494889" cy="590931"/>
          </a:xfrm>
        </p:spPr>
        <p:txBody>
          <a:bodyPr/>
          <a:lstStyle/>
          <a:p>
            <a:r>
              <a:rPr lang="en-US" sz="1200" dirty="0"/>
              <a:t>On social media we often only see a snippet of other people’s lives. It can be very defeating to compare our reality to someone else’s “highlight reel” on a daily basis. </a:t>
            </a:r>
          </a:p>
        </p:txBody>
      </p:sp>
      <p:pic>
        <p:nvPicPr>
          <p:cNvPr id="7" name="Picture 6">
            <a:extLst>
              <a:ext uri="{FF2B5EF4-FFF2-40B4-BE49-F238E27FC236}">
                <a16:creationId xmlns:a16="http://schemas.microsoft.com/office/drawing/2014/main" id="{BD9BA9FB-F990-49FA-9967-9B8F9FDECD21}"/>
              </a:ext>
            </a:extLst>
          </p:cNvPr>
          <p:cNvPicPr>
            <a:picLocks noChangeAspect="1"/>
          </p:cNvPicPr>
          <p:nvPr/>
        </p:nvPicPr>
        <p:blipFill>
          <a:blip r:embed="rId3"/>
          <a:stretch>
            <a:fillRect/>
          </a:stretch>
        </p:blipFill>
        <p:spPr>
          <a:xfrm>
            <a:off x="512227" y="1956960"/>
            <a:ext cx="4494889" cy="2699633"/>
          </a:xfrm>
          <a:prstGeom prst="rect">
            <a:avLst/>
          </a:prstGeom>
        </p:spPr>
      </p:pic>
      <p:pic>
        <p:nvPicPr>
          <p:cNvPr id="8" name="Picture 7">
            <a:extLst>
              <a:ext uri="{FF2B5EF4-FFF2-40B4-BE49-F238E27FC236}">
                <a16:creationId xmlns:a16="http://schemas.microsoft.com/office/drawing/2014/main" id="{861386F5-5CD1-4BE0-9F3F-9E3D8931F81B}"/>
              </a:ext>
            </a:extLst>
          </p:cNvPr>
          <p:cNvPicPr>
            <a:picLocks noChangeAspect="1"/>
          </p:cNvPicPr>
          <p:nvPr/>
        </p:nvPicPr>
        <p:blipFill rotWithShape="1">
          <a:blip r:embed="rId4"/>
          <a:srcRect r="9556" b="-3"/>
          <a:stretch/>
        </p:blipFill>
        <p:spPr>
          <a:xfrm>
            <a:off x="5393802" y="1556312"/>
            <a:ext cx="2768874" cy="3100281"/>
          </a:xfrm>
          <a:prstGeom prst="rect">
            <a:avLst/>
          </a:prstGeom>
          <a:noFill/>
          <a:effectLst/>
        </p:spPr>
      </p:pic>
      <p:sp>
        <p:nvSpPr>
          <p:cNvPr id="9" name="Text Placeholder 5">
            <a:extLst>
              <a:ext uri="{FF2B5EF4-FFF2-40B4-BE49-F238E27FC236}">
                <a16:creationId xmlns:a16="http://schemas.microsoft.com/office/drawing/2014/main" id="{6C13FF1D-2E86-4258-95B1-2D486A45CEA1}"/>
              </a:ext>
            </a:extLst>
          </p:cNvPr>
          <p:cNvSpPr txBox="1">
            <a:spLocks/>
          </p:cNvSpPr>
          <p:nvPr/>
        </p:nvSpPr>
        <p:spPr>
          <a:xfrm>
            <a:off x="5213915" y="4705447"/>
            <a:ext cx="3490736" cy="1255728"/>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t>A lot of the corporate media and advertising erases important diversity from our view. Start to notice how often people from marginalized communities are erased from front covers, major ad campaigns and social media promotions. This is NOT a realistic representation of lives, bodies, or experiences. </a:t>
            </a:r>
          </a:p>
        </p:txBody>
      </p:sp>
    </p:spTree>
    <p:extLst>
      <p:ext uri="{BB962C8B-B14F-4D97-AF65-F5344CB8AC3E}">
        <p14:creationId xmlns:p14="http://schemas.microsoft.com/office/powerpoint/2010/main" val="1130449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 on Swimming">
            <a:extLst>
              <a:ext uri="{FF2B5EF4-FFF2-40B4-BE49-F238E27FC236}">
                <a16:creationId xmlns:a16="http://schemas.microsoft.com/office/drawing/2014/main" id="{9B8C7529-0AE8-4F2F-B6BB-0918F864B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073150"/>
            <a:ext cx="1804988" cy="1176338"/>
          </a:xfrm>
          <a:prstGeom prst="rect">
            <a:avLst/>
          </a:prstGeom>
          <a:extLst>
            <a:ext uri="{909E8E84-426E-40DD-AFC4-6F175D3DCCD1}">
              <a14:hiddenFill xmlns:a14="http://schemas.microsoft.com/office/drawing/2010/main">
                <a:solidFill>
                  <a:srgbClr val="FFFFFF"/>
                </a:solidFill>
              </a14:hiddenFill>
            </a:ext>
          </a:extLst>
        </p:spPr>
      </p:pic>
      <p:pic>
        <p:nvPicPr>
          <p:cNvPr id="5132" name="Picture 12" descr="sad-basketball-kid-in-locker-room-cropped - Infinite Athletics">
            <a:extLst>
              <a:ext uri="{FF2B5EF4-FFF2-40B4-BE49-F238E27FC236}">
                <a16:creationId xmlns:a16="http://schemas.microsoft.com/office/drawing/2014/main" id="{81B7B1DB-44B9-497F-AD98-7DA36B60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2439988"/>
            <a:ext cx="1804988" cy="1793875"/>
          </a:xfrm>
          <a:prstGeom prst="rect">
            <a:avLst/>
          </a:prstGeom>
          <a:extLst>
            <a:ext uri="{909E8E84-426E-40DD-AFC4-6F175D3DCCD1}">
              <a14:hiddenFill xmlns:a14="http://schemas.microsoft.com/office/drawing/2010/main">
                <a:solidFill>
                  <a:srgbClr val="FFFFFF"/>
                </a:solidFill>
              </a14:hiddenFill>
            </a:ext>
          </a:extLst>
        </p:spPr>
      </p:pic>
      <p:pic>
        <p:nvPicPr>
          <p:cNvPr id="5126" name="Picture 6" descr="Black girl playing violin by Gabriel (Gabi) Bucataru - Stocksy United">
            <a:extLst>
              <a:ext uri="{FF2B5EF4-FFF2-40B4-BE49-F238E27FC236}">
                <a16:creationId xmlns:a16="http://schemas.microsoft.com/office/drawing/2014/main" id="{19F07C06-AE75-437B-A78B-B144F9D81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4410075"/>
            <a:ext cx="1804988" cy="1176338"/>
          </a:xfrm>
          <a:prstGeom prst="rect">
            <a:avLst/>
          </a:prstGeom>
          <a:extLst>
            <a:ext uri="{909E8E84-426E-40DD-AFC4-6F175D3DCCD1}">
              <a14:hiddenFill xmlns:a14="http://schemas.microsoft.com/office/drawing/2010/main">
                <a:solidFill>
                  <a:srgbClr val="FFFFFF"/>
                </a:solidFill>
              </a14:hiddenFill>
            </a:ext>
          </a:extLst>
        </p:spPr>
      </p:pic>
      <p:pic>
        <p:nvPicPr>
          <p:cNvPr id="5148" name="Picture 28" descr="selective focus of man smiling near building">
            <a:extLst>
              <a:ext uri="{FF2B5EF4-FFF2-40B4-BE49-F238E27FC236}">
                <a16:creationId xmlns:a16="http://schemas.microsoft.com/office/drawing/2014/main" id="{BEAAA8C0-0BA3-4A1C-92E2-277A86F753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9515"/>
          <a:stretch/>
        </p:blipFill>
        <p:spPr bwMode="auto">
          <a:xfrm>
            <a:off x="5312965" y="2396359"/>
            <a:ext cx="1418036" cy="1569898"/>
          </a:xfrm>
          <a:prstGeom prst="rect">
            <a:avLst/>
          </a:prstGeom>
          <a:extLst>
            <a:ext uri="{909E8E84-426E-40DD-AFC4-6F175D3DCCD1}">
              <a14:hiddenFill xmlns:a14="http://schemas.microsoft.com/office/drawing/2010/main">
                <a:solidFill>
                  <a:srgbClr val="FFFFFF"/>
                </a:solidFill>
              </a14:hiddenFill>
            </a:ext>
          </a:extLst>
        </p:spPr>
      </p:pic>
      <p:pic>
        <p:nvPicPr>
          <p:cNvPr id="6" name="Picture 5" descr="A picture containing person, building, child, girl&#10;&#10;Description automatically generated">
            <a:extLst>
              <a:ext uri="{FF2B5EF4-FFF2-40B4-BE49-F238E27FC236}">
                <a16:creationId xmlns:a16="http://schemas.microsoft.com/office/drawing/2014/main" id="{F183A976-C894-4796-BE96-FC9F3A878650}"/>
              </a:ext>
            </a:extLst>
          </p:cNvPr>
          <p:cNvPicPr>
            <a:picLocks noChangeAspect="1"/>
          </p:cNvPicPr>
          <p:nvPr/>
        </p:nvPicPr>
        <p:blipFill>
          <a:blip r:embed="rId7"/>
          <a:stretch>
            <a:fillRect/>
          </a:stretch>
        </p:blipFill>
        <p:spPr>
          <a:xfrm>
            <a:off x="2489201" y="4064119"/>
            <a:ext cx="1955800" cy="1520707"/>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3C8B7362-2B84-4FE1-9A0E-6AB66A5B7FD7}"/>
              </a:ext>
            </a:extLst>
          </p:cNvPr>
          <p:cNvPicPr>
            <a:picLocks noChangeAspect="1"/>
          </p:cNvPicPr>
          <p:nvPr/>
        </p:nvPicPr>
        <p:blipFill>
          <a:blip r:embed="rId8"/>
          <a:stretch>
            <a:fillRect/>
          </a:stretch>
        </p:blipFill>
        <p:spPr>
          <a:xfrm>
            <a:off x="4549775" y="4035425"/>
            <a:ext cx="2262188" cy="1549400"/>
          </a:xfrm>
          <a:prstGeom prst="rect">
            <a:avLst/>
          </a:prstGeom>
        </p:spPr>
      </p:pic>
      <p:pic>
        <p:nvPicPr>
          <p:cNvPr id="5136" name="Picture 16" descr="Body Positivity for Cyclists | Why I Identify as a Fat Cyclist">
            <a:extLst>
              <a:ext uri="{FF2B5EF4-FFF2-40B4-BE49-F238E27FC236}">
                <a16:creationId xmlns:a16="http://schemas.microsoft.com/office/drawing/2014/main" id="{7225C6D6-4AB5-4767-9DD9-E8D1CF9261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201" y="1076507"/>
            <a:ext cx="2679304" cy="2848136"/>
          </a:xfrm>
          <a:prstGeom prst="rect">
            <a:avLst/>
          </a:prstGeom>
          <a:extLst>
            <a:ext uri="{909E8E84-426E-40DD-AFC4-6F175D3DCCD1}">
              <a14:hiddenFill xmlns:a14="http://schemas.microsoft.com/office/drawing/2010/main">
                <a:solidFill>
                  <a:srgbClr val="FFFFFF"/>
                </a:solidFill>
              </a14:hiddenFill>
            </a:ext>
          </a:extLst>
        </p:spPr>
      </p:pic>
      <p:pic>
        <p:nvPicPr>
          <p:cNvPr id="5146" name="Picture 26" descr="man standing beside woman">
            <a:extLst>
              <a:ext uri="{FF2B5EF4-FFF2-40B4-BE49-F238E27FC236}">
                <a16:creationId xmlns:a16="http://schemas.microsoft.com/office/drawing/2014/main" id="{32C43F5D-80EE-4D11-8D1A-87CE64F0BF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601"/>
          <a:stretch/>
        </p:blipFill>
        <p:spPr bwMode="auto">
          <a:xfrm>
            <a:off x="6888163" y="3211513"/>
            <a:ext cx="1738313" cy="2374900"/>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39738" y="5680075"/>
            <a:ext cx="8704262" cy="465138"/>
          </a:xfrm>
          <a:prstGeom prst="rect">
            <a:avLst/>
          </a:prstGeom>
        </p:spPr>
        <p:txBody>
          <a:bodyPr vert="horz" lIns="0" tIns="68579" rIns="0" bIns="68579" rtlCol="0" anchor="t" anchorCtr="0">
            <a:noAutofit/>
          </a:bodyPr>
          <a:lstStyle/>
          <a:p>
            <a:r>
              <a:rPr lang="en-US" sz="1800" dirty="0"/>
              <a:t> As many as </a:t>
            </a:r>
            <a:r>
              <a:rPr lang="en-US" sz="1800" dirty="0">
                <a:solidFill>
                  <a:schemeClr val="accent3"/>
                </a:solidFill>
              </a:rPr>
              <a:t>6 out of 10 </a:t>
            </a:r>
            <a:r>
              <a:rPr lang="en-US" sz="1800" dirty="0"/>
              <a:t>people stop doing activities they enjoy because they don’t like how they look or feel badly about their appearance.</a:t>
            </a:r>
          </a:p>
        </p:txBody>
      </p:sp>
      <p:pic>
        <p:nvPicPr>
          <p:cNvPr id="27650" name="Picture 2" descr="woman in white t-shirt and red leather sling bag">
            <a:extLst>
              <a:ext uri="{FF2B5EF4-FFF2-40B4-BE49-F238E27FC236}">
                <a16:creationId xmlns:a16="http://schemas.microsoft.com/office/drawing/2014/main" id="{C14760DD-A7B7-4A73-8BDB-D09F275D8C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4378"/>
          <a:stretch/>
        </p:blipFill>
        <p:spPr bwMode="auto">
          <a:xfrm>
            <a:off x="6875462" y="1035736"/>
            <a:ext cx="1751414" cy="2082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n riding a bicycle">
            <a:extLst>
              <a:ext uri="{FF2B5EF4-FFF2-40B4-BE49-F238E27FC236}">
                <a16:creationId xmlns:a16="http://schemas.microsoft.com/office/drawing/2014/main" id="{52D4444D-1FC4-463C-ADCE-BB8F6DB38DD2}"/>
              </a:ext>
            </a:extLst>
          </p:cNvPr>
          <p:cNvPicPr>
            <a:picLocks noChangeAspect="1"/>
          </p:cNvPicPr>
          <p:nvPr/>
        </p:nvPicPr>
        <p:blipFill rotWithShape="1">
          <a:blip r:embed="rId12">
            <a:extLst>
              <a:ext uri="{28A0092B-C50C-407E-A947-70E740481C1C}">
                <a14:useLocalDpi xmlns:a14="http://schemas.microsoft.com/office/drawing/2010/main" val="0"/>
              </a:ext>
            </a:extLst>
          </a:blip>
          <a:srcRect l="22824"/>
          <a:stretch/>
        </p:blipFill>
        <p:spPr>
          <a:xfrm>
            <a:off x="5312965" y="1035736"/>
            <a:ext cx="1498998" cy="1294871"/>
          </a:xfrm>
          <a:prstGeom prst="rect">
            <a:avLst/>
          </a:prstGeom>
        </p:spPr>
      </p:pic>
    </p:spTree>
    <p:extLst>
      <p:ext uri="{BB962C8B-B14F-4D97-AF65-F5344CB8AC3E}">
        <p14:creationId xmlns:p14="http://schemas.microsoft.com/office/powerpoint/2010/main" val="3244121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36"/>
                                        </p:tgtEl>
                                      </p:cBhvr>
                                    </p:animEffect>
                                    <p:set>
                                      <p:cBhvr>
                                        <p:cTn id="7" dur="1" fill="hold">
                                          <p:stCondLst>
                                            <p:cond delay="499"/>
                                          </p:stCondLst>
                                        </p:cTn>
                                        <p:tgtEl>
                                          <p:spTgt spid="5136"/>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148"/>
                                        </p:tgtEl>
                                      </p:cBhvr>
                                    </p:animEffect>
                                    <p:set>
                                      <p:cBhvr>
                                        <p:cTn id="11" dur="1" fill="hold">
                                          <p:stCondLst>
                                            <p:cond delay="499"/>
                                          </p:stCondLst>
                                        </p:cTn>
                                        <p:tgtEl>
                                          <p:spTgt spid="5148"/>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5132"/>
                                        </p:tgtEl>
                                      </p:cBhvr>
                                    </p:animEffect>
                                    <p:set>
                                      <p:cBhvr>
                                        <p:cTn id="15" dur="1" fill="hold">
                                          <p:stCondLst>
                                            <p:cond delay="499"/>
                                          </p:stCondLst>
                                        </p:cTn>
                                        <p:tgtEl>
                                          <p:spTgt spid="5132"/>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5126"/>
                                        </p:tgtEl>
                                      </p:cBhvr>
                                    </p:animEffect>
                                    <p:set>
                                      <p:cBhvr>
                                        <p:cTn id="19" dur="1" fill="hold">
                                          <p:stCondLst>
                                            <p:cond delay="499"/>
                                          </p:stCondLst>
                                        </p:cTn>
                                        <p:tgtEl>
                                          <p:spTgt spid="5126"/>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27650"/>
                                        </p:tgtEl>
                                      </p:cBhvr>
                                    </p:animEffect>
                                    <p:set>
                                      <p:cBhvr>
                                        <p:cTn id="27" dur="1" fill="hold">
                                          <p:stCondLst>
                                            <p:cond delay="499"/>
                                          </p:stCondLst>
                                        </p:cTn>
                                        <p:tgtEl>
                                          <p:spTgt spid="27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B687D4-E84E-46D1-AF49-2255A914BF1E}"/>
              </a:ext>
            </a:extLst>
          </p:cNvPr>
          <p:cNvSpPr>
            <a:spLocks noGrp="1"/>
          </p:cNvSpPr>
          <p:nvPr>
            <p:ph type="title"/>
          </p:nvPr>
        </p:nvSpPr>
        <p:spPr/>
        <p:txBody>
          <a:bodyPr/>
          <a:lstStyle/>
          <a:p>
            <a:r>
              <a:rPr lang="en-US" dirty="0"/>
              <a:t>Mental Well-Being</a:t>
            </a:r>
          </a:p>
        </p:txBody>
      </p:sp>
      <p:sp>
        <p:nvSpPr>
          <p:cNvPr id="4" name="Text Placeholder 3">
            <a:extLst>
              <a:ext uri="{FF2B5EF4-FFF2-40B4-BE49-F238E27FC236}">
                <a16:creationId xmlns:a16="http://schemas.microsoft.com/office/drawing/2014/main" id="{3750EDE1-23C5-47B7-A963-2B4888517B2E}"/>
              </a:ext>
            </a:extLst>
          </p:cNvPr>
          <p:cNvSpPr>
            <a:spLocks noGrp="1"/>
          </p:cNvSpPr>
          <p:nvPr>
            <p:ph type="body" sz="quarter" idx="10"/>
          </p:nvPr>
        </p:nvSpPr>
        <p:spPr>
          <a:xfrm>
            <a:off x="439352" y="1563979"/>
            <a:ext cx="8399848" cy="590931"/>
          </a:xfrm>
        </p:spPr>
        <p:txBody>
          <a:bodyPr/>
          <a:lstStyle/>
          <a:p>
            <a:r>
              <a:rPr lang="en-US" dirty="0"/>
              <a:t>Mental health includes our </a:t>
            </a:r>
            <a:r>
              <a:rPr lang="en-US" b="1" dirty="0"/>
              <a:t>emotional</a:t>
            </a:r>
            <a:r>
              <a:rPr lang="en-US" dirty="0"/>
              <a:t>, </a:t>
            </a:r>
            <a:r>
              <a:rPr lang="en-US" b="1" dirty="0"/>
              <a:t>psychological</a:t>
            </a:r>
            <a:r>
              <a:rPr lang="en-US" dirty="0"/>
              <a:t>, and </a:t>
            </a:r>
            <a:r>
              <a:rPr lang="en-US" b="1" dirty="0"/>
              <a:t>social well-being</a:t>
            </a:r>
            <a:r>
              <a:rPr lang="en-US" dirty="0"/>
              <a:t>. It affects how we </a:t>
            </a:r>
            <a:r>
              <a:rPr lang="en-US" b="1" dirty="0"/>
              <a:t>think</a:t>
            </a:r>
            <a:r>
              <a:rPr lang="en-US" dirty="0"/>
              <a:t>,</a:t>
            </a:r>
            <a:r>
              <a:rPr lang="en-US" b="1" dirty="0"/>
              <a:t> feel</a:t>
            </a:r>
            <a:r>
              <a:rPr lang="en-US" dirty="0"/>
              <a:t>, and </a:t>
            </a:r>
            <a:r>
              <a:rPr lang="en-US" b="1" dirty="0"/>
              <a:t>act</a:t>
            </a:r>
            <a:r>
              <a:rPr lang="en-US" dirty="0"/>
              <a:t>.</a:t>
            </a:r>
          </a:p>
        </p:txBody>
      </p:sp>
      <p:sp>
        <p:nvSpPr>
          <p:cNvPr id="7" name="Text Placeholder 6">
            <a:extLst>
              <a:ext uri="{FF2B5EF4-FFF2-40B4-BE49-F238E27FC236}">
                <a16:creationId xmlns:a16="http://schemas.microsoft.com/office/drawing/2014/main" id="{A5D0C756-9C0C-4E2D-BE68-A65FD17E4166}"/>
              </a:ext>
            </a:extLst>
          </p:cNvPr>
          <p:cNvSpPr>
            <a:spLocks noGrp="1"/>
          </p:cNvSpPr>
          <p:nvPr>
            <p:ph type="body" sz="quarter" idx="14"/>
          </p:nvPr>
        </p:nvSpPr>
        <p:spPr>
          <a:xfrm>
            <a:off x="439352" y="2450592"/>
            <a:ext cx="8399848" cy="3291948"/>
          </a:xfrm>
        </p:spPr>
        <p:txBody>
          <a:bodyPr/>
          <a:lstStyle/>
          <a:p>
            <a:r>
              <a:rPr lang="en-US" dirty="0"/>
              <a:t>Mental Well-Being also helps determine how we:</a:t>
            </a:r>
          </a:p>
          <a:p>
            <a:endParaRPr lang="en-US" dirty="0"/>
          </a:p>
          <a:p>
            <a:pPr marL="285750" indent="-285750">
              <a:buFont typeface="Arial" panose="020B0604020202020204" pitchFamily="34" charset="0"/>
              <a:buChar char="•"/>
            </a:pPr>
            <a:r>
              <a:rPr lang="en-US" dirty="0"/>
              <a:t>HANDLE STRESS</a:t>
            </a:r>
          </a:p>
          <a:p>
            <a:pPr marL="285750" indent="-285750">
              <a:buFont typeface="Arial" panose="020B0604020202020204" pitchFamily="34" charset="0"/>
              <a:buChar char="•"/>
            </a:pPr>
            <a:r>
              <a:rPr lang="en-US" dirty="0"/>
              <a:t>RELATE TO OTHERS</a:t>
            </a:r>
          </a:p>
          <a:p>
            <a:pPr marL="285750" indent="-285750">
              <a:buFont typeface="Arial" panose="020B0604020202020204" pitchFamily="34" charset="0"/>
              <a:buChar char="•"/>
            </a:pPr>
            <a:r>
              <a:rPr lang="en-US" dirty="0"/>
              <a:t>MAKE CHOICES</a:t>
            </a:r>
          </a:p>
          <a:p>
            <a:endParaRPr lang="en-US" dirty="0"/>
          </a:p>
          <a:p>
            <a:r>
              <a:rPr lang="en-US" dirty="0"/>
              <a:t>Mental health is important at every stage of life, from childhood and adolescence through adulthood.</a:t>
            </a:r>
          </a:p>
        </p:txBody>
      </p:sp>
    </p:spTree>
    <p:extLst>
      <p:ext uri="{BB962C8B-B14F-4D97-AF65-F5344CB8AC3E}">
        <p14:creationId xmlns:p14="http://schemas.microsoft.com/office/powerpoint/2010/main" val="15522528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T Campaign Master_REV" id="{55942210-801C-45A4-A05B-0200F92CD61A}" vid="{4DC75F0B-1045-4461-9E4E-99547C74FA90}"/>
    </a:ext>
  </a:extLst>
</a:theme>
</file>

<file path=ppt/theme/theme2.xml><?xml version="1.0" encoding="utf-8"?>
<a:theme xmlns:a="http://schemas.openxmlformats.org/drawingml/2006/main" name="1_CTA NO Footer">
  <a:themeElements>
    <a:clrScheme name="Custom 2">
      <a:dk1>
        <a:srgbClr val="000000"/>
      </a:dk1>
      <a:lt1>
        <a:srgbClr val="FFFFFF"/>
      </a:lt1>
      <a:dk2>
        <a:srgbClr val="74787B"/>
      </a:dk2>
      <a:lt2>
        <a:srgbClr val="E7E6E6"/>
      </a:lt2>
      <a:accent1>
        <a:srgbClr val="007580"/>
      </a:accent1>
      <a:accent2>
        <a:srgbClr val="6BC3BF"/>
      </a:accent2>
      <a:accent3>
        <a:srgbClr val="FFA069"/>
      </a:accent3>
      <a:accent4>
        <a:srgbClr val="70CC98"/>
      </a:accent4>
      <a:accent5>
        <a:srgbClr val="F1F0A0"/>
      </a:accent5>
      <a:accent6>
        <a:srgbClr val="244B59"/>
      </a:accent6>
      <a:hlink>
        <a:srgbClr val="6BC3BF"/>
      </a:hlink>
      <a:folHlink>
        <a:srgbClr val="FFA0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74320" tIns="91440" rIns="274320" bIns="91440" rtlCol="0" anchor="ctr"/>
      <a:lstStyle>
        <a:defPPr algn="l">
          <a:defRPr b="1"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82880" tIns="91440" rIns="182880" bIns="91440" rtlCol="0">
        <a:spAutoFit/>
      </a:bodyPr>
      <a:lstStyle>
        <a:defPPr algn="l">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YT Campaign Master_REV" id="{55942210-801C-45A4-A05B-0200F92CD61A}" vid="{EFBE646C-7A9D-4572-9858-6001CAF82A00}"/>
    </a:ext>
  </a:extLst>
</a:theme>
</file>

<file path=ppt/theme/theme3.xml><?xml version="1.0" encoding="utf-8"?>
<a:theme xmlns:a="http://schemas.openxmlformats.org/drawingml/2006/main" name="ERC-PMA_NEW Photo Theme">
  <a:themeElements>
    <a:clrScheme name="Custom 2">
      <a:dk1>
        <a:srgbClr val="000000"/>
      </a:dk1>
      <a:lt1>
        <a:srgbClr val="FFFFFF"/>
      </a:lt1>
      <a:dk2>
        <a:srgbClr val="74787B"/>
      </a:dk2>
      <a:lt2>
        <a:srgbClr val="E7E6E6"/>
      </a:lt2>
      <a:accent1>
        <a:srgbClr val="007580"/>
      </a:accent1>
      <a:accent2>
        <a:srgbClr val="6BC3BF"/>
      </a:accent2>
      <a:accent3>
        <a:srgbClr val="FFA069"/>
      </a:accent3>
      <a:accent4>
        <a:srgbClr val="70CC98"/>
      </a:accent4>
      <a:accent5>
        <a:srgbClr val="F1F0A0"/>
      </a:accent5>
      <a:accent6>
        <a:srgbClr val="244B59"/>
      </a:accent6>
      <a:hlink>
        <a:srgbClr val="6BC3BF"/>
      </a:hlink>
      <a:folHlink>
        <a:srgbClr val="FFA0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74320" tIns="91440" rIns="274320" bIns="91440" rtlCol="0" anchor="ctr"/>
      <a:lstStyle>
        <a:defPPr algn="l">
          <a:defRPr b="1"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82880" tIns="91440" rIns="182880" bIns="91440" rtlCol="0">
        <a:spAutoFit/>
      </a:bodyPr>
      <a:lstStyle>
        <a:defPPr algn="l">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YT Campaign Master_REV" id="{55942210-801C-45A4-A05B-0200F92CD61A}" vid="{34AAC392-4A19-40D0-A5A9-9788703966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ACEFA651B7A64A83D3399C2FFCE4C7" ma:contentTypeVersion="12" ma:contentTypeDescription="Create a new document." ma:contentTypeScope="" ma:versionID="181302d3749c7e942ff82c9600fc2d09">
  <xsd:schema xmlns:xsd="http://www.w3.org/2001/XMLSchema" xmlns:xs="http://www.w3.org/2001/XMLSchema" xmlns:p="http://schemas.microsoft.com/office/2006/metadata/properties" xmlns:ns2="9df52d7b-5858-4df8-94ff-0a3ef3f04bfc" xmlns:ns3="9a586022-d686-4d4b-9f99-1d85ec5df93d" targetNamespace="http://schemas.microsoft.com/office/2006/metadata/properties" ma:root="true" ma:fieldsID="ded81d41e92decd6d84da1198af9e557" ns2:_="" ns3:_="">
    <xsd:import namespace="9df52d7b-5858-4df8-94ff-0a3ef3f04bfc"/>
    <xsd:import namespace="9a586022-d686-4d4b-9f99-1d85ec5df9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52d7b-5858-4df8-94ff-0a3ef3f04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586022-d686-4d4b-9f99-1d85ec5df9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27B169-CB7C-45D6-8FB1-4F41C279A7EF}">
  <ds:schemaRefs>
    <ds:schemaRef ds:uri="1d0f1046-f848-4a01-98ec-7f64247ad71f"/>
    <ds:schemaRef ds:uri="722fccef-37d3-4ce9-8075-77ef305b37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AB9227B-80C6-46A7-8C03-D85BF787F6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52d7b-5858-4df8-94ff-0a3ef3f04bfc"/>
    <ds:schemaRef ds:uri="9a586022-d686-4d4b-9f99-1d85ec5df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5A3C76-72FB-414A-A9E8-6F80E5DEFB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ERC_Pathlight-wave-2020-MASTER</Template>
  <TotalTime>9989</TotalTime>
  <Words>5755</Words>
  <Application>Microsoft Office PowerPoint</Application>
  <PresentationFormat>On-screen Show (4:3)</PresentationFormat>
  <Paragraphs>535</Paragraphs>
  <Slides>48</Slides>
  <Notes>38</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Arial</vt:lpstr>
      <vt:lpstr>Arial,Sans-Serif</vt:lpstr>
      <vt:lpstr>Calibri</vt:lpstr>
      <vt:lpstr>Calibri Light</vt:lpstr>
      <vt:lpstr>Courier New</vt:lpstr>
      <vt:lpstr>Gill Sans MT</vt:lpstr>
      <vt:lpstr>Hiragino Sans W3</vt:lpstr>
      <vt:lpstr>Lucida Grande</vt:lpstr>
      <vt:lpstr>Wingdings</vt:lpstr>
      <vt:lpstr>Custom Design</vt:lpstr>
      <vt:lpstr>1_CTA NO Footer</vt:lpstr>
      <vt:lpstr>ERC-PMA_NEW Photo Theme</vt:lpstr>
      <vt:lpstr>PowerPoint Presentation</vt:lpstr>
      <vt:lpstr>What is Love Your Tree?</vt:lpstr>
      <vt:lpstr>PowerPoint Presentation</vt:lpstr>
      <vt:lpstr>Need Inspiration or some amazing background music?</vt:lpstr>
      <vt:lpstr>Self-Compassion</vt:lpstr>
      <vt:lpstr>Body Acceptance</vt:lpstr>
      <vt:lpstr>Examples of Harmful Media Practices…</vt:lpstr>
      <vt:lpstr> As many as 6 out of 10 people stop doing activities they enjoy because they don’t like how they look or feel badly about their appearance.</vt:lpstr>
      <vt:lpstr>Mental Well-Being</vt:lpstr>
      <vt:lpstr>Positive Mental Well-Being may allow people to:  * Realize their full potential  * Cope with stresses of life  * Work productively  * Make meaningful contributions to their communities</vt:lpstr>
      <vt:lpstr>Love Your Tree is part of the Solution:</vt:lpstr>
      <vt:lpstr>PowerPoint Presentation</vt:lpstr>
      <vt:lpstr>PowerPoint Presentation</vt:lpstr>
      <vt:lpstr>Why Should I…Love My Tree?</vt:lpstr>
      <vt:lpstr>Self-Exploration &amp; Creative  Brainstorm Sheets</vt:lpstr>
      <vt:lpstr>The Tree Metaphor  </vt:lpstr>
      <vt:lpstr>The Tree Metaphor</vt:lpstr>
      <vt:lpstr>PowerPoint Presentation</vt:lpstr>
      <vt:lpstr>DEFINITIONS</vt:lpstr>
      <vt:lpstr>Branch #1</vt:lpstr>
      <vt:lpstr>Trees are Diverse &amp; Unique…</vt:lpstr>
      <vt:lpstr>DEFINITIONS</vt:lpstr>
      <vt:lpstr>Branch #2</vt:lpstr>
      <vt:lpstr>Trees Benefit from Community &amp; Connection…</vt:lpstr>
      <vt:lpstr>DEFINITIONS</vt:lpstr>
      <vt:lpstr>Branch #3</vt:lpstr>
      <vt:lpstr>Trees grow and show strength in different ways…</vt:lpstr>
      <vt:lpstr>DEFINITIONS</vt:lpstr>
      <vt:lpstr>Branch #4</vt:lpstr>
      <vt:lpstr>Trees are resilient when faced with obstacles…</vt:lpstr>
      <vt:lpstr>DEFINITIONS</vt:lpstr>
      <vt:lpstr>Branch #5</vt:lpstr>
      <vt:lpstr>Trees provide natural fun and relaxation…</vt:lpstr>
      <vt:lpstr>PowerPoint Presentation</vt:lpstr>
      <vt:lpstr>PowerPoint Presentation</vt:lpstr>
      <vt:lpstr>PowerPoint Presentation</vt:lpstr>
      <vt:lpstr>Sketching Prompts</vt:lpstr>
      <vt:lpstr>Sketching Prompts</vt:lpstr>
      <vt:lpstr>Sketching Prompt</vt:lpstr>
      <vt:lpstr>Sketching Prompt</vt:lpstr>
      <vt:lpstr>What type of art will YOU create?</vt:lpstr>
      <vt:lpstr>Submit your LYT Entry…</vt:lpstr>
      <vt:lpstr>Branches of Hope: Self-Affirmation Cards</vt:lpstr>
      <vt:lpstr>Leaves of Inspiration: Shareable Affirmation Cards</vt:lpstr>
      <vt:lpstr>LYT Experiential </vt:lpstr>
      <vt:lpstr>2 Ways to Submit your LYT Entry…</vt:lpstr>
      <vt:lpstr>Thank you for participating in Love Your Tree!</vt:lpstr>
      <vt:lpstr>Frequently Asked Questions (FAQs)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Clemmer</dc:creator>
  <cp:lastModifiedBy>Tatum Carter</cp:lastModifiedBy>
  <cp:revision>199</cp:revision>
  <dcterms:created xsi:type="dcterms:W3CDTF">2021-06-15T06:48:07Z</dcterms:created>
  <dcterms:modified xsi:type="dcterms:W3CDTF">2022-04-15T17:45:40Z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0x010100D0ACEFA651B7A64A83D3399C2FFCE4C7</vt:lpwstr>
  </property>
</Properties>
</file>